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vml" ContentType="application/vnd.openxmlformats-officedocument.vmlDrawing"/>
  <Default Extension="docx" ContentType="application/vnd.openxmlformats-officedocument.wordprocessingml.document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theme/themeOverride2.xml" ContentType="application/vnd.openxmlformats-officedocument.themeOverride+xml"/>
  <Override PartName="/ppt/drawings/drawing1.xml" ContentType="application/vnd.openxmlformats-officedocument.drawingml.chartshapes+xml"/>
  <Override PartName="/ppt/charts/chart3.xml" ContentType="application/vnd.openxmlformats-officedocument.drawingml.chart+xml"/>
  <Override PartName="/ppt/theme/themeOverride3.xml" ContentType="application/vnd.openxmlformats-officedocument.themeOverride+xml"/>
  <Override PartName="/ppt/drawings/drawing2.xml" ContentType="application/vnd.openxmlformats-officedocument.drawingml.chartshapes+xml"/>
  <Override PartName="/ppt/charts/chart4.xml" ContentType="application/vnd.openxmlformats-officedocument.drawingml.chart+xml"/>
  <Override PartName="/ppt/theme/themeOverride4.xml" ContentType="application/vnd.openxmlformats-officedocument.themeOverride+xml"/>
  <Override PartName="/ppt/charts/chart5.xml" ContentType="application/vnd.openxmlformats-officedocument.drawingml.chart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7" r:id="rId1"/>
  </p:sldMasterIdLst>
  <p:notesMasterIdLst>
    <p:notesMasterId r:id="rId26"/>
  </p:notesMasterIdLst>
  <p:sldIdLst>
    <p:sldId id="256" r:id="rId2"/>
    <p:sldId id="257" r:id="rId3"/>
    <p:sldId id="268" r:id="rId4"/>
    <p:sldId id="260" r:id="rId5"/>
    <p:sldId id="269" r:id="rId6"/>
    <p:sldId id="258" r:id="rId7"/>
    <p:sldId id="272" r:id="rId8"/>
    <p:sldId id="273" r:id="rId9"/>
    <p:sldId id="259" r:id="rId10"/>
    <p:sldId id="270" r:id="rId11"/>
    <p:sldId id="262" r:id="rId12"/>
    <p:sldId id="261" r:id="rId13"/>
    <p:sldId id="277" r:id="rId14"/>
    <p:sldId id="276" r:id="rId15"/>
    <p:sldId id="271" r:id="rId16"/>
    <p:sldId id="284" r:id="rId17"/>
    <p:sldId id="279" r:id="rId18"/>
    <p:sldId id="280" r:id="rId19"/>
    <p:sldId id="281" r:id="rId20"/>
    <p:sldId id="282" r:id="rId21"/>
    <p:sldId id="264" r:id="rId22"/>
    <p:sldId id="283" r:id="rId23"/>
    <p:sldId id="278" r:id="rId24"/>
    <p:sldId id="265" r:id="rId2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711" autoAdjust="0"/>
    <p:restoredTop sz="92871" autoAdjust="0"/>
  </p:normalViewPr>
  <p:slideViewPr>
    <p:cSldViewPr>
      <p:cViewPr varScale="1">
        <p:scale>
          <a:sx n="69" d="100"/>
          <a:sy n="69" d="100"/>
        </p:scale>
        <p:origin x="-2496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notesMaster" Target="notesMasters/notesMaster1.xml"/><Relationship Id="rId27" Type="http://schemas.openxmlformats.org/officeDocument/2006/relationships/printerSettings" Target="printerSettings/printerSettings1.bin"/><Relationship Id="rId28" Type="http://schemas.openxmlformats.org/officeDocument/2006/relationships/presProps" Target="presProps.xml"/><Relationship Id="rId29" Type="http://schemas.openxmlformats.org/officeDocument/2006/relationships/viewProps" Target="viewProps.xml"/><Relationship Id="rId30" Type="http://schemas.openxmlformats.org/officeDocument/2006/relationships/theme" Target="theme/theme1.xml"/><Relationship Id="rId31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1.xml"/><Relationship Id="rId2" Type="http://schemas.openxmlformats.org/officeDocument/2006/relationships/oleObject" Target="Macintosh%20HD:Users:apple:Desktop:&#1040;&#1084;&#1084;&#1086;&#1085;&#1080;&#1081;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2.xml"/><Relationship Id="rId2" Type="http://schemas.openxmlformats.org/officeDocument/2006/relationships/oleObject" Target="&#1114;&#1106;&#1107;&#1113;&#1109;&#1036;&#1025;&#1033;&#1110;&#1109;&#1029;:&#1056;&#1077;&#1079;-&#1090;&#1099;%20&#1072;&#1084;&#1084;&#1086;&#1085;&#1080;&#1081;.xlsx" TargetMode="External"/><Relationship Id="rId3" Type="http://schemas.openxmlformats.org/officeDocument/2006/relationships/chartUserShapes" Target="../drawings/drawing1.xm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3.xml"/><Relationship Id="rId2" Type="http://schemas.openxmlformats.org/officeDocument/2006/relationships/oleObject" Target="&#1114;&#1106;&#1107;&#1113;&#1109;&#1036;&#1025;&#1033;&#1110;&#1109;&#1029;:&#1056;&#1077;&#1079;-&#1090;&#1099;%20&#1072;&#1084;&#1084;&#1086;&#1085;&#1080;&#1081;.xlsx" TargetMode="External"/><Relationship Id="rId3" Type="http://schemas.openxmlformats.org/officeDocument/2006/relationships/chartUserShapes" Target="../drawings/drawing2.xm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4.xml"/><Relationship Id="rId2" Type="http://schemas.openxmlformats.org/officeDocument/2006/relationships/oleObject" Target="&#1114;&#1106;&#1107;&#1113;&#1109;&#1036;&#1025;&#1033;&#1110;&#1109;&#1029;:&#1056;&#1077;&#1079;-&#1090;&#1099;%20&#1072;&#1084;&#1084;&#1086;&#1085;&#1080;&#1081;.xlsx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Chart%202%20in%20Microsoft%20Office%20Word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129878490203597"/>
          <c:y val="0.0427837298268982"/>
          <c:w val="0.837218803645473"/>
          <c:h val="0.771190944817452"/>
        </c:manualLayout>
      </c:layout>
      <c:scatterChart>
        <c:scatterStyle val="smoothMarker"/>
        <c:varyColors val="0"/>
        <c:ser>
          <c:idx val="0"/>
          <c:order val="0"/>
          <c:tx>
            <c:strRef>
              <c:f>'Leki (2)'!$E$1:$F$1</c:f>
              <c:strCache>
                <c:ptCount val="1"/>
                <c:pt idx="0">
                  <c:v>С, мг/л D, мг/л</c:v>
                </c:pt>
              </c:strCache>
            </c:strRef>
          </c:tx>
          <c:spPr>
            <a:ln w="28575">
              <a:noFill/>
            </a:ln>
          </c:spPr>
          <c:marker>
            <c:symbol val="diamond"/>
            <c:size val="5"/>
            <c:spPr>
              <a:solidFill>
                <a:srgbClr val="000080"/>
              </a:solidFill>
              <a:ln>
                <a:solidFill>
                  <a:srgbClr val="000080"/>
                </a:solidFill>
                <a:prstDash val="solid"/>
              </a:ln>
            </c:spPr>
          </c:marker>
          <c:trendline>
            <c:spPr>
              <a:ln w="25400">
                <a:solidFill>
                  <a:srgbClr val="000000"/>
                </a:solidFill>
                <a:prstDash val="solid"/>
              </a:ln>
            </c:spPr>
            <c:trendlineType val="linear"/>
            <c:dispRSqr val="1"/>
            <c:dispEq val="1"/>
            <c:trendlineLbl>
              <c:layout>
                <c:manualLayout>
                  <c:x val="-0.0417688058555023"/>
                  <c:y val="0.00704274981055173"/>
                </c:manualLayout>
              </c:layout>
              <c:tx>
                <c:rich>
                  <a:bodyPr/>
                  <a:lstStyle/>
                  <a:p>
                    <a:pPr>
                      <a:defRPr sz="975" b="0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en-US" sz="1800" baseline="0" dirty="0"/>
                      <a:t>y = 7,0445x - 3,5425
R² = 0,90542</a:t>
                    </a:r>
                    <a:endParaRPr lang="en-US" sz="1800" dirty="0"/>
                  </a:p>
                </c:rich>
              </c:tx>
              <c:numFmt formatCode="General" sourceLinked="0"/>
              <c:spPr>
                <a:noFill/>
                <a:ln w="25400">
                  <a:noFill/>
                </a:ln>
              </c:spPr>
            </c:trendlineLbl>
          </c:trendline>
          <c:xVal>
            <c:numRef>
              <c:f>'Leki (2)'!$F$2:$F$9</c:f>
              <c:numCache>
                <c:formatCode>General</c:formatCode>
                <c:ptCount val="8"/>
                <c:pt idx="0">
                  <c:v>0.484</c:v>
                </c:pt>
                <c:pt idx="1">
                  <c:v>0.55</c:v>
                </c:pt>
                <c:pt idx="2">
                  <c:v>0.543</c:v>
                </c:pt>
                <c:pt idx="3">
                  <c:v>0.559</c:v>
                </c:pt>
                <c:pt idx="4">
                  <c:v>0.76</c:v>
                </c:pt>
                <c:pt idx="5">
                  <c:v>0.8</c:v>
                </c:pt>
                <c:pt idx="6">
                  <c:v>1.008</c:v>
                </c:pt>
              </c:numCache>
            </c:numRef>
          </c:xVal>
          <c:yVal>
            <c:numRef>
              <c:f>'Leki (2)'!$E$2:$E$9</c:f>
              <c:numCache>
                <c:formatCode>General</c:formatCode>
                <c:ptCount val="8"/>
                <c:pt idx="0">
                  <c:v>0.04</c:v>
                </c:pt>
                <c:pt idx="1">
                  <c:v>0.1</c:v>
                </c:pt>
                <c:pt idx="2">
                  <c:v>0.4</c:v>
                </c:pt>
                <c:pt idx="3">
                  <c:v>0.8</c:v>
                </c:pt>
                <c:pt idx="4">
                  <c:v>1.0</c:v>
                </c:pt>
                <c:pt idx="5">
                  <c:v>2.0</c:v>
                </c:pt>
                <c:pt idx="6">
                  <c:v>4.0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112089688"/>
        <c:axId val="2090965592"/>
      </c:scatterChart>
      <c:valAx>
        <c:axId val="2112089688"/>
        <c:scaling>
          <c:orientation val="minMax"/>
        </c:scaling>
        <c:delete val="0"/>
        <c:axPos val="b"/>
        <c:majorGridlines>
          <c:spPr>
            <a:ln w="3175">
              <a:solidFill>
                <a:srgbClr val="000000"/>
              </a:solidFill>
              <a:prstDash val="solid"/>
            </a:ln>
          </c:spPr>
        </c:majorGridlines>
        <c:title>
          <c:tx>
            <c:rich>
              <a:bodyPr/>
              <a:lstStyle/>
              <a:p>
                <a:pPr>
                  <a:defRPr sz="1400" b="1" i="0" u="none" strike="noStrike" baseline="0">
                    <a:solidFill>
                      <a:srgbClr val="000000"/>
                    </a:solidFill>
                    <a:latin typeface="Arial Cyr"/>
                    <a:ea typeface="Arial Cyr"/>
                    <a:cs typeface="Arial Cyr"/>
                  </a:defRPr>
                </a:pPr>
                <a:r>
                  <a:rPr lang="en-US" sz="1400"/>
                  <a:t>D (</a:t>
                </a:r>
                <a:r>
                  <a:rPr lang="ru-RU" sz="1400"/>
                  <a:t>оптическая плотность)</a:t>
                </a:r>
              </a:p>
            </c:rich>
          </c:tx>
          <c:layout>
            <c:manualLayout>
              <c:xMode val="edge"/>
              <c:yMode val="edge"/>
              <c:x val="0.367219917012448"/>
              <c:y val="0.871187882660028"/>
            </c:manualLayout>
          </c:layout>
          <c:overlay val="0"/>
          <c:spPr>
            <a:noFill/>
            <a:ln w="25400">
              <a:noFill/>
            </a:ln>
          </c:spPr>
        </c:title>
        <c:numFmt formatCode="General" sourceLinked="1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975" b="0" i="0" u="none" strike="noStrike" baseline="0">
                <a:solidFill>
                  <a:srgbClr val="000000"/>
                </a:solidFill>
                <a:latin typeface="Arial Cyr"/>
                <a:ea typeface="Arial Cyr"/>
                <a:cs typeface="Arial Cyr"/>
              </a:defRPr>
            </a:pPr>
            <a:endParaRPr lang="en-US"/>
          </a:p>
        </c:txPr>
        <c:crossAx val="2090965592"/>
        <c:crosses val="autoZero"/>
        <c:crossBetween val="midCat"/>
      </c:valAx>
      <c:valAx>
        <c:axId val="2090965592"/>
        <c:scaling>
          <c:orientation val="minMax"/>
        </c:scaling>
        <c:delete val="0"/>
        <c:axPos val="l"/>
        <c:majorGridlines>
          <c:spPr>
            <a:ln w="3175">
              <a:solidFill>
                <a:srgbClr val="000000"/>
              </a:solidFill>
              <a:prstDash val="solid"/>
            </a:ln>
          </c:spPr>
        </c:majorGridlines>
        <c:title>
          <c:tx>
            <c:rich>
              <a:bodyPr/>
              <a:lstStyle/>
              <a:p>
                <a:pPr>
                  <a:defRPr sz="1400" b="1" i="0" u="none" strike="noStrike" baseline="0">
                    <a:solidFill>
                      <a:srgbClr val="000000"/>
                    </a:solidFill>
                    <a:latin typeface="Arial Cyr"/>
                    <a:ea typeface="Arial Cyr"/>
                    <a:cs typeface="Arial Cyr"/>
                  </a:defRPr>
                </a:pPr>
                <a:r>
                  <a:rPr lang="ru-RU" sz="1400"/>
                  <a:t>С, мг/л (концентрация)</a:t>
                </a:r>
              </a:p>
            </c:rich>
          </c:tx>
          <c:layout>
            <c:manualLayout>
              <c:xMode val="edge"/>
              <c:yMode val="edge"/>
              <c:x val="0.033195020746888"/>
              <c:y val="0.169491805964986"/>
            </c:manualLayout>
          </c:layout>
          <c:overlay val="0"/>
          <c:spPr>
            <a:noFill/>
            <a:ln w="25400">
              <a:noFill/>
            </a:ln>
          </c:spPr>
        </c:title>
        <c:numFmt formatCode="General" sourceLinked="1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975" b="0" i="0" u="none" strike="noStrike" baseline="0">
                <a:solidFill>
                  <a:srgbClr val="000000"/>
                </a:solidFill>
                <a:latin typeface="Arial Cyr"/>
                <a:ea typeface="Arial Cyr"/>
                <a:cs typeface="Arial Cyr"/>
              </a:defRPr>
            </a:pPr>
            <a:endParaRPr lang="en-US"/>
          </a:p>
        </c:txPr>
        <c:crossAx val="2112089688"/>
        <c:crosses val="autoZero"/>
        <c:crossBetween val="midCat"/>
      </c:valAx>
      <c:spPr>
        <a:solidFill>
          <a:srgbClr val="FFFFFF"/>
        </a:solidFill>
        <a:ln w="3175">
          <a:solidFill>
            <a:srgbClr val="000000"/>
          </a:solidFill>
          <a:prstDash val="solid"/>
        </a:ln>
      </c:spPr>
    </c:plotArea>
    <c:plotVisOnly val="1"/>
    <c:dispBlanksAs val="gap"/>
    <c:showDLblsOverMax val="0"/>
  </c:chart>
  <c:spPr>
    <a:solidFill>
      <a:srgbClr val="FFFFFF"/>
    </a:solidFill>
    <a:ln w="3175">
      <a:solidFill>
        <a:srgbClr val="000000"/>
      </a:solidFill>
      <a:prstDash val="solid"/>
    </a:ln>
  </c:spPr>
  <c:txPr>
    <a:bodyPr/>
    <a:lstStyle/>
    <a:p>
      <a:pPr>
        <a:defRPr sz="975" b="0" i="0" u="none" strike="noStrike" baseline="0">
          <a:solidFill>
            <a:srgbClr val="000000"/>
          </a:solidFill>
          <a:latin typeface="Arial Cyr"/>
          <a:ea typeface="Arial Cyr"/>
          <a:cs typeface="Arial Cyr"/>
        </a:defRPr>
      </a:pPr>
      <a:endParaRPr lang="en-US"/>
    </a:p>
  </c:txPr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layout/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v>Аммоний</c:v>
          </c:tx>
          <c:invertIfNegative val="0"/>
          <c:cat>
            <c:strRef>
              <c:f>Лист1!$A$2:$A$41</c:f>
              <c:strCache>
                <c:ptCount val="40"/>
                <c:pt idx="0">
                  <c:v>1</c:v>
                </c:pt>
                <c:pt idx="1">
                  <c:v>2</c:v>
                </c:pt>
                <c:pt idx="2">
                  <c:v>4</c:v>
                </c:pt>
                <c:pt idx="3">
                  <c:v>4</c:v>
                </c:pt>
                <c:pt idx="4">
                  <c:v>6</c:v>
                </c:pt>
                <c:pt idx="5">
                  <c:v>6</c:v>
                </c:pt>
                <c:pt idx="6">
                  <c:v>8</c:v>
                </c:pt>
                <c:pt idx="7">
                  <c:v>15</c:v>
                </c:pt>
                <c:pt idx="8">
                  <c:v>17</c:v>
                </c:pt>
                <c:pt idx="9">
                  <c:v>19</c:v>
                </c:pt>
                <c:pt idx="10">
                  <c:v>20</c:v>
                </c:pt>
                <c:pt idx="11">
                  <c:v>24</c:v>
                </c:pt>
                <c:pt idx="12">
                  <c:v>25</c:v>
                </c:pt>
                <c:pt idx="13">
                  <c:v>26</c:v>
                </c:pt>
                <c:pt idx="14">
                  <c:v>30</c:v>
                </c:pt>
                <c:pt idx="15">
                  <c:v>32</c:v>
                </c:pt>
                <c:pt idx="16">
                  <c:v>39</c:v>
                </c:pt>
                <c:pt idx="17">
                  <c:v>46</c:v>
                </c:pt>
                <c:pt idx="18">
                  <c:v>47</c:v>
                </c:pt>
                <c:pt idx="19">
                  <c:v>48</c:v>
                </c:pt>
                <c:pt idx="20">
                  <c:v>66</c:v>
                </c:pt>
                <c:pt idx="21">
                  <c:v>67</c:v>
                </c:pt>
                <c:pt idx="22">
                  <c:v>68</c:v>
                </c:pt>
                <c:pt idx="23">
                  <c:v>70</c:v>
                </c:pt>
                <c:pt idx="24">
                  <c:v>71</c:v>
                </c:pt>
                <c:pt idx="25">
                  <c:v>72</c:v>
                </c:pt>
                <c:pt idx="26">
                  <c:v>73</c:v>
                </c:pt>
                <c:pt idx="27">
                  <c:v>74</c:v>
                </c:pt>
                <c:pt idx="28">
                  <c:v>75</c:v>
                </c:pt>
                <c:pt idx="29">
                  <c:v>91</c:v>
                </c:pt>
                <c:pt idx="30">
                  <c:v>92</c:v>
                </c:pt>
                <c:pt idx="31">
                  <c:v>94</c:v>
                </c:pt>
                <c:pt idx="32">
                  <c:v>95</c:v>
                </c:pt>
                <c:pt idx="33">
                  <c:v>96</c:v>
                </c:pt>
                <c:pt idx="34">
                  <c:v>66/1</c:v>
                </c:pt>
                <c:pt idx="35">
                  <c:v>73'</c:v>
                </c:pt>
                <c:pt idx="36">
                  <c:v>74'</c:v>
                </c:pt>
                <c:pt idx="37">
                  <c:v>75'</c:v>
                </c:pt>
                <c:pt idx="38">
                  <c:v>92/1</c:v>
                </c:pt>
                <c:pt idx="39">
                  <c:v>94/1</c:v>
                </c:pt>
              </c:strCache>
            </c:strRef>
          </c:cat>
          <c:val>
            <c:numRef>
              <c:f>Лист1!$D$2:$D$41</c:f>
              <c:numCache>
                <c:formatCode>0.00</c:formatCode>
                <c:ptCount val="40"/>
                <c:pt idx="0" formatCode="General">
                  <c:v>0.01</c:v>
                </c:pt>
                <c:pt idx="1">
                  <c:v>2.600304</c:v>
                </c:pt>
                <c:pt idx="2" formatCode="General">
                  <c:v>0.01</c:v>
                </c:pt>
                <c:pt idx="3" formatCode="General">
                  <c:v>0.01</c:v>
                </c:pt>
                <c:pt idx="4">
                  <c:v>0.035704</c:v>
                </c:pt>
                <c:pt idx="5" formatCode="General">
                  <c:v>0.02</c:v>
                </c:pt>
                <c:pt idx="6">
                  <c:v>0.0287776</c:v>
                </c:pt>
                <c:pt idx="7">
                  <c:v>0.0547984</c:v>
                </c:pt>
                <c:pt idx="8">
                  <c:v>0.0697744</c:v>
                </c:pt>
                <c:pt idx="9">
                  <c:v>0.0713285000000003</c:v>
                </c:pt>
                <c:pt idx="10">
                  <c:v>0.0555472</c:v>
                </c:pt>
                <c:pt idx="11">
                  <c:v>2.529859000000001</c:v>
                </c:pt>
                <c:pt idx="12" formatCode="General">
                  <c:v>4.0</c:v>
                </c:pt>
                <c:pt idx="13">
                  <c:v>0.0355168</c:v>
                </c:pt>
                <c:pt idx="14">
                  <c:v>0.0265312</c:v>
                </c:pt>
                <c:pt idx="15" formatCode="General">
                  <c:v>0.02</c:v>
                </c:pt>
                <c:pt idx="16" formatCode="General">
                  <c:v>0.02</c:v>
                </c:pt>
                <c:pt idx="17" formatCode="General">
                  <c:v>4.0</c:v>
                </c:pt>
                <c:pt idx="18">
                  <c:v>1.219582</c:v>
                </c:pt>
                <c:pt idx="19">
                  <c:v>2.741194</c:v>
                </c:pt>
                <c:pt idx="20">
                  <c:v>1.571807</c:v>
                </c:pt>
                <c:pt idx="21" formatCode="General">
                  <c:v>4.0</c:v>
                </c:pt>
                <c:pt idx="22">
                  <c:v>1.938121</c:v>
                </c:pt>
                <c:pt idx="23">
                  <c:v>2.6637045</c:v>
                </c:pt>
                <c:pt idx="24">
                  <c:v>0.0257824</c:v>
                </c:pt>
                <c:pt idx="25">
                  <c:v>0.0173584</c:v>
                </c:pt>
                <c:pt idx="26">
                  <c:v>0.0154864</c:v>
                </c:pt>
                <c:pt idx="27" formatCode="General">
                  <c:v>0.01</c:v>
                </c:pt>
                <c:pt idx="28">
                  <c:v>0.0330832</c:v>
                </c:pt>
                <c:pt idx="29">
                  <c:v>0.0360784</c:v>
                </c:pt>
                <c:pt idx="30">
                  <c:v>0.038512</c:v>
                </c:pt>
                <c:pt idx="31">
                  <c:v>0.0233488</c:v>
                </c:pt>
                <c:pt idx="32">
                  <c:v>0.0332704</c:v>
                </c:pt>
                <c:pt idx="33">
                  <c:v>0.0164224</c:v>
                </c:pt>
                <c:pt idx="34">
                  <c:v>0.670111</c:v>
                </c:pt>
                <c:pt idx="35" formatCode="General">
                  <c:v>0.01</c:v>
                </c:pt>
                <c:pt idx="36">
                  <c:v>0.0166096</c:v>
                </c:pt>
                <c:pt idx="37">
                  <c:v>0.03196</c:v>
                </c:pt>
                <c:pt idx="38">
                  <c:v>0.018856</c:v>
                </c:pt>
                <c:pt idx="39">
                  <c:v>0.0632224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-2092560952"/>
        <c:axId val="-2146720904"/>
      </c:barChart>
      <c:catAx>
        <c:axId val="-2092560952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1600"/>
                </a:pPr>
                <a:r>
                  <a:rPr lang="ru-RU" sz="1600"/>
                  <a:t>№</a:t>
                </a:r>
                <a:r>
                  <a:rPr lang="ru-RU" sz="1600" baseline="0"/>
                  <a:t> точки</a:t>
                </a:r>
              </a:p>
            </c:rich>
          </c:tx>
          <c:layout>
            <c:manualLayout>
              <c:xMode val="edge"/>
              <c:yMode val="edge"/>
              <c:x val="0.485409875053656"/>
              <c:y val="0.91877729959829"/>
            </c:manualLayout>
          </c:layout>
          <c:overlay val="0"/>
        </c:title>
        <c:majorTickMark val="out"/>
        <c:minorTickMark val="none"/>
        <c:tickLblPos val="nextTo"/>
        <c:crossAx val="-2146720904"/>
        <c:crosses val="autoZero"/>
        <c:auto val="1"/>
        <c:lblAlgn val="ctr"/>
        <c:lblOffset val="100"/>
        <c:noMultiLvlLbl val="0"/>
      </c:catAx>
      <c:valAx>
        <c:axId val="-2146720904"/>
        <c:scaling>
          <c:orientation val="minMax"/>
        </c:scaling>
        <c:delete val="0"/>
        <c:axPos val="l"/>
        <c:majorGridlines/>
        <c:title>
          <c:tx>
            <c:rich>
              <a:bodyPr rot="0" vert="horz"/>
              <a:lstStyle/>
              <a:p>
                <a:pPr marL="0" marR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1000" b="1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600" b="1" i="0" baseline="0" dirty="0">
                    <a:effectLst/>
                  </a:rPr>
                  <a:t>C (NH4+), </a:t>
                </a:r>
                <a:r>
                  <a:rPr lang="ru-RU" sz="1600" b="1" i="0" baseline="0" dirty="0">
                    <a:effectLst/>
                  </a:rPr>
                  <a:t>мг/л</a:t>
                </a:r>
                <a:endParaRPr lang="ru-RU" sz="1600" dirty="0">
                  <a:effectLst/>
                </a:endParaRPr>
              </a:p>
              <a:p>
                <a:pPr marL="0" marR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1000" b="1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ru-RU" dirty="0"/>
              </a:p>
            </c:rich>
          </c:tx>
          <c:layout>
            <c:manualLayout>
              <c:xMode val="edge"/>
              <c:yMode val="edge"/>
              <c:x val="0.0374567961940492"/>
              <c:y val="0.0415332141457967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crossAx val="-2092560952"/>
        <c:crosses val="autoZero"/>
        <c:crossBetween val="between"/>
      </c:valAx>
    </c:plotArea>
    <c:plotVisOnly val="1"/>
    <c:dispBlanksAs val="gap"/>
    <c:showDLblsOverMax val="0"/>
  </c:chart>
  <c:externalData r:id="rId2">
    <c:autoUpdate val="0"/>
  </c:externalData>
  <c:userShapes r:id="rId3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/>
            </a:pPr>
            <a:r>
              <a:rPr lang="ru-RU" sz="2000" dirty="0">
                <a:latin typeface="Times New Roman"/>
                <a:cs typeface="Times New Roman"/>
              </a:rPr>
              <a:t>Аммоний (превышает ПДК)</a:t>
            </a:r>
          </a:p>
        </c:rich>
      </c:tx>
      <c:layout/>
      <c:overlay val="0"/>
    </c:title>
    <c:autoTitleDeleted val="0"/>
    <c:plotArea>
      <c:layout>
        <c:manualLayout>
          <c:layoutTarget val="inner"/>
          <c:xMode val="edge"/>
          <c:yMode val="edge"/>
          <c:x val="0.084631839400142"/>
          <c:y val="0.218809980806142"/>
          <c:w val="0.879221870827912"/>
          <c:h val="0.634446680307946"/>
        </c:manualLayout>
      </c:layout>
      <c:barChart>
        <c:barDir val="col"/>
        <c:grouping val="clustered"/>
        <c:varyColors val="0"/>
        <c:ser>
          <c:idx val="0"/>
          <c:order val="0"/>
          <c:tx>
            <c:v>Аммоний</c:v>
          </c:tx>
          <c:invertIfNegative val="0"/>
          <c:cat>
            <c:strRef>
              <c:f>Лист4!$A$1:$A$11</c:f>
              <c:strCache>
                <c:ptCount val="11"/>
                <c:pt idx="0">
                  <c:v>66/1</c:v>
                </c:pt>
                <c:pt idx="1">
                  <c:v>2</c:v>
                </c:pt>
                <c:pt idx="2">
                  <c:v>24</c:v>
                </c:pt>
                <c:pt idx="3">
                  <c:v>25</c:v>
                </c:pt>
                <c:pt idx="4">
                  <c:v>46</c:v>
                </c:pt>
                <c:pt idx="5">
                  <c:v>47</c:v>
                </c:pt>
                <c:pt idx="6">
                  <c:v>48</c:v>
                </c:pt>
                <c:pt idx="7">
                  <c:v>66</c:v>
                </c:pt>
                <c:pt idx="8">
                  <c:v>67</c:v>
                </c:pt>
                <c:pt idx="9">
                  <c:v>68</c:v>
                </c:pt>
                <c:pt idx="10">
                  <c:v>70</c:v>
                </c:pt>
              </c:strCache>
            </c:strRef>
          </c:cat>
          <c:val>
            <c:numRef>
              <c:f>Лист4!$D$1:$D$11</c:f>
              <c:numCache>
                <c:formatCode>0.00</c:formatCode>
                <c:ptCount val="11"/>
                <c:pt idx="0">
                  <c:v>0.670111</c:v>
                </c:pt>
                <c:pt idx="1">
                  <c:v>2.600304</c:v>
                </c:pt>
                <c:pt idx="2">
                  <c:v>2.529859000000001</c:v>
                </c:pt>
                <c:pt idx="3" formatCode="General">
                  <c:v>4.0</c:v>
                </c:pt>
                <c:pt idx="4" formatCode="General">
                  <c:v>4.0</c:v>
                </c:pt>
                <c:pt idx="5">
                  <c:v>1.219582</c:v>
                </c:pt>
                <c:pt idx="6">
                  <c:v>2.741194</c:v>
                </c:pt>
                <c:pt idx="7">
                  <c:v>1.571807</c:v>
                </c:pt>
                <c:pt idx="8" formatCode="General">
                  <c:v>4.0</c:v>
                </c:pt>
                <c:pt idx="9">
                  <c:v>1.938121</c:v>
                </c:pt>
                <c:pt idx="10">
                  <c:v>2.6637045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-2113092376"/>
        <c:axId val="-2113413848"/>
      </c:barChart>
      <c:catAx>
        <c:axId val="-2113092376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ru-RU"/>
                  <a:t>№</a:t>
                </a:r>
                <a:r>
                  <a:rPr lang="ru-RU" baseline="0"/>
                  <a:t> точки</a:t>
                </a:r>
                <a:endParaRPr lang="ru-RU"/>
              </a:p>
            </c:rich>
          </c:tx>
          <c:layout/>
          <c:overlay val="0"/>
        </c:title>
        <c:majorTickMark val="out"/>
        <c:minorTickMark val="none"/>
        <c:tickLblPos val="nextTo"/>
        <c:crossAx val="-2113413848"/>
        <c:crosses val="autoZero"/>
        <c:auto val="1"/>
        <c:lblAlgn val="ctr"/>
        <c:lblOffset val="100"/>
        <c:noMultiLvlLbl val="0"/>
      </c:catAx>
      <c:valAx>
        <c:axId val="-2113413848"/>
        <c:scaling>
          <c:orientation val="minMax"/>
        </c:scaling>
        <c:delete val="0"/>
        <c:axPos val="l"/>
        <c:majorGridlines/>
        <c:title>
          <c:tx>
            <c:rich>
              <a:bodyPr rot="0" vert="horz"/>
              <a:lstStyle/>
              <a:p>
                <a:pPr>
                  <a:defRPr/>
                </a:pPr>
                <a:r>
                  <a:rPr lang="ru-RU"/>
                  <a:t>С</a:t>
                </a:r>
                <a:r>
                  <a:rPr lang="ru-RU" baseline="0"/>
                  <a:t>(</a:t>
                </a:r>
                <a:r>
                  <a:rPr lang="en-US" baseline="0"/>
                  <a:t>NH4+), </a:t>
                </a:r>
                <a:r>
                  <a:rPr lang="ru-RU" baseline="0"/>
                  <a:t>мг/л</a:t>
                </a:r>
                <a:endParaRPr lang="ru-RU"/>
              </a:p>
            </c:rich>
          </c:tx>
          <c:layout>
            <c:manualLayout>
              <c:xMode val="edge"/>
              <c:yMode val="edge"/>
              <c:x val="0.0"/>
              <c:y val="0.126327701119894"/>
            </c:manualLayout>
          </c:layout>
          <c:overlay val="0"/>
        </c:title>
        <c:numFmt formatCode="0.00" sourceLinked="1"/>
        <c:majorTickMark val="out"/>
        <c:minorTickMark val="none"/>
        <c:tickLblPos val="nextTo"/>
        <c:crossAx val="-2113092376"/>
        <c:crosses val="autoZero"/>
        <c:crossBetween val="between"/>
      </c:valAx>
    </c:plotArea>
    <c:plotVisOnly val="1"/>
    <c:dispBlanksAs val="gap"/>
    <c:showDLblsOverMax val="0"/>
  </c:chart>
  <c:externalData r:id="rId2">
    <c:autoUpdate val="0"/>
  </c:externalData>
  <c:userShapes r:id="rId3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/>
            </a:pPr>
            <a:r>
              <a:rPr lang="ru-RU" sz="2000" dirty="0"/>
              <a:t>Аммоний (не превышает ПДК</a:t>
            </a:r>
            <a:r>
              <a:rPr lang="ru-RU" dirty="0"/>
              <a:t>)</a:t>
            </a:r>
          </a:p>
        </c:rich>
      </c:tx>
      <c:layout/>
      <c:overlay val="0"/>
    </c:title>
    <c:autoTitleDeleted val="0"/>
    <c:plotArea>
      <c:layout>
        <c:manualLayout>
          <c:layoutTarget val="inner"/>
          <c:xMode val="edge"/>
          <c:yMode val="edge"/>
          <c:x val="0.15592598090194"/>
          <c:y val="0.10994451373089"/>
          <c:w val="0.825280569918461"/>
          <c:h val="0.779317049064723"/>
        </c:manualLayout>
      </c:layout>
      <c:barChart>
        <c:barDir val="col"/>
        <c:grouping val="clustered"/>
        <c:varyColors val="0"/>
        <c:ser>
          <c:idx val="0"/>
          <c:order val="0"/>
          <c:tx>
            <c:v>Аммоний</c:v>
          </c:tx>
          <c:invertIfNegative val="0"/>
          <c:cat>
            <c:strRef>
              <c:f>Лист3!$A$1:$A$29</c:f>
              <c:strCache>
                <c:ptCount val="29"/>
                <c:pt idx="0">
                  <c:v>1</c:v>
                </c:pt>
                <c:pt idx="1">
                  <c:v>4</c:v>
                </c:pt>
                <c:pt idx="2">
                  <c:v>4</c:v>
                </c:pt>
                <c:pt idx="3">
                  <c:v>6</c:v>
                </c:pt>
                <c:pt idx="4">
                  <c:v>6</c:v>
                </c:pt>
                <c:pt idx="5">
                  <c:v>8</c:v>
                </c:pt>
                <c:pt idx="6">
                  <c:v>15</c:v>
                </c:pt>
                <c:pt idx="7">
                  <c:v>17</c:v>
                </c:pt>
                <c:pt idx="8">
                  <c:v>19</c:v>
                </c:pt>
                <c:pt idx="9">
                  <c:v>20</c:v>
                </c:pt>
                <c:pt idx="10">
                  <c:v>26</c:v>
                </c:pt>
                <c:pt idx="11">
                  <c:v>30</c:v>
                </c:pt>
                <c:pt idx="12">
                  <c:v>32</c:v>
                </c:pt>
                <c:pt idx="13">
                  <c:v>39</c:v>
                </c:pt>
                <c:pt idx="14">
                  <c:v>71</c:v>
                </c:pt>
                <c:pt idx="15">
                  <c:v>72</c:v>
                </c:pt>
                <c:pt idx="16">
                  <c:v>73</c:v>
                </c:pt>
                <c:pt idx="17">
                  <c:v>74</c:v>
                </c:pt>
                <c:pt idx="18">
                  <c:v>75</c:v>
                </c:pt>
                <c:pt idx="19">
                  <c:v>91</c:v>
                </c:pt>
                <c:pt idx="20">
                  <c:v>92</c:v>
                </c:pt>
                <c:pt idx="21">
                  <c:v>94</c:v>
                </c:pt>
                <c:pt idx="22">
                  <c:v>95</c:v>
                </c:pt>
                <c:pt idx="23">
                  <c:v>96</c:v>
                </c:pt>
                <c:pt idx="24">
                  <c:v>73'</c:v>
                </c:pt>
                <c:pt idx="25">
                  <c:v>74'</c:v>
                </c:pt>
                <c:pt idx="26">
                  <c:v>75'</c:v>
                </c:pt>
                <c:pt idx="27">
                  <c:v>92/1</c:v>
                </c:pt>
                <c:pt idx="28">
                  <c:v>94/1</c:v>
                </c:pt>
              </c:strCache>
            </c:strRef>
          </c:cat>
          <c:val>
            <c:numRef>
              <c:f>Лист3!$D$1:$D$29</c:f>
              <c:numCache>
                <c:formatCode>General</c:formatCode>
                <c:ptCount val="29"/>
                <c:pt idx="0">
                  <c:v>0.01</c:v>
                </c:pt>
                <c:pt idx="1">
                  <c:v>0.01</c:v>
                </c:pt>
                <c:pt idx="2">
                  <c:v>0.01</c:v>
                </c:pt>
                <c:pt idx="3">
                  <c:v>0.02</c:v>
                </c:pt>
                <c:pt idx="4" formatCode="0.00">
                  <c:v>0.035704</c:v>
                </c:pt>
                <c:pt idx="5" formatCode="0.00">
                  <c:v>0.0287776</c:v>
                </c:pt>
                <c:pt idx="6" formatCode="0.00">
                  <c:v>0.0547984</c:v>
                </c:pt>
                <c:pt idx="7" formatCode="0.00">
                  <c:v>0.0697744</c:v>
                </c:pt>
                <c:pt idx="8" formatCode="0.00">
                  <c:v>0.0713285000000003</c:v>
                </c:pt>
                <c:pt idx="9" formatCode="0.00">
                  <c:v>0.0555472</c:v>
                </c:pt>
                <c:pt idx="10" formatCode="0.00">
                  <c:v>0.0355168</c:v>
                </c:pt>
                <c:pt idx="11" formatCode="0.00">
                  <c:v>0.0265312</c:v>
                </c:pt>
                <c:pt idx="12">
                  <c:v>0.02</c:v>
                </c:pt>
                <c:pt idx="13">
                  <c:v>0.02</c:v>
                </c:pt>
                <c:pt idx="14" formatCode="0.00">
                  <c:v>0.0257824</c:v>
                </c:pt>
                <c:pt idx="15" formatCode="0.00">
                  <c:v>0.0173584</c:v>
                </c:pt>
                <c:pt idx="16" formatCode="0.00">
                  <c:v>0.0154864</c:v>
                </c:pt>
                <c:pt idx="17">
                  <c:v>0.01</c:v>
                </c:pt>
                <c:pt idx="18" formatCode="0.00">
                  <c:v>0.0330832</c:v>
                </c:pt>
                <c:pt idx="19" formatCode="0.00">
                  <c:v>0.0360784</c:v>
                </c:pt>
                <c:pt idx="20" formatCode="0.00">
                  <c:v>0.038512</c:v>
                </c:pt>
                <c:pt idx="21" formatCode="0.00">
                  <c:v>0.0233488</c:v>
                </c:pt>
                <c:pt idx="22" formatCode="0.00">
                  <c:v>0.0332704</c:v>
                </c:pt>
                <c:pt idx="23" formatCode="0.00">
                  <c:v>0.0164224</c:v>
                </c:pt>
                <c:pt idx="24">
                  <c:v>0.01</c:v>
                </c:pt>
                <c:pt idx="25" formatCode="0.00">
                  <c:v>0.0166096</c:v>
                </c:pt>
                <c:pt idx="26" formatCode="0.00">
                  <c:v>0.03196</c:v>
                </c:pt>
                <c:pt idx="27" formatCode="0.00">
                  <c:v>0.018856</c:v>
                </c:pt>
                <c:pt idx="28" formatCode="0.00">
                  <c:v>0.0632224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-2091303672"/>
        <c:axId val="-2091400296"/>
      </c:barChart>
      <c:catAx>
        <c:axId val="-2091303672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1600"/>
                </a:pPr>
                <a:r>
                  <a:rPr lang="ru-RU" sz="1600"/>
                  <a:t>№</a:t>
                </a:r>
                <a:r>
                  <a:rPr lang="ru-RU" sz="1600" baseline="0"/>
                  <a:t> точки</a:t>
                </a:r>
                <a:endParaRPr lang="ru-RU" sz="1600"/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-2091400296"/>
        <c:crosses val="autoZero"/>
        <c:auto val="1"/>
        <c:lblAlgn val="ctr"/>
        <c:lblOffset val="100"/>
        <c:noMultiLvlLbl val="0"/>
      </c:catAx>
      <c:valAx>
        <c:axId val="-2091400296"/>
        <c:scaling>
          <c:orientation val="minMax"/>
        </c:scaling>
        <c:delete val="0"/>
        <c:axPos val="l"/>
        <c:majorGridlines/>
        <c:title>
          <c:tx>
            <c:rich>
              <a:bodyPr rot="0" vert="horz"/>
              <a:lstStyle/>
              <a:p>
                <a:pPr>
                  <a:defRPr sz="1600"/>
                </a:pPr>
                <a:r>
                  <a:rPr lang="ru-RU" sz="1600"/>
                  <a:t>С</a:t>
                </a:r>
                <a:r>
                  <a:rPr lang="ru-RU" sz="1600" baseline="0"/>
                  <a:t> (</a:t>
                </a:r>
                <a:r>
                  <a:rPr lang="en-US" sz="1600" baseline="0"/>
                  <a:t>NH4+), </a:t>
                </a:r>
                <a:r>
                  <a:rPr lang="ru-RU" sz="1600" baseline="0"/>
                  <a:t>мг/л</a:t>
                </a:r>
                <a:endParaRPr lang="ru-RU" sz="1600"/>
              </a:p>
            </c:rich>
          </c:tx>
          <c:layout>
            <c:manualLayout>
              <c:xMode val="edge"/>
              <c:yMode val="edge"/>
              <c:x val="0.0162681150181856"/>
              <c:y val="0.0401355188773251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crossAx val="-2091303672"/>
        <c:crosses val="autoZero"/>
        <c:crossBetween val="between"/>
      </c:valAx>
    </c:plotArea>
    <c:plotVisOnly val="1"/>
    <c:dispBlanksAs val="gap"/>
    <c:showDLblsOverMax val="0"/>
  </c:chart>
  <c:externalData r:id="rId2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21787120359955"/>
          <c:y val="0.100700545343224"/>
          <c:w val="0.63432729390969"/>
          <c:h val="0.899299454656775"/>
        </c:manualLayout>
      </c:layout>
      <c:pieChart>
        <c:varyColors val="1"/>
        <c:ser>
          <c:idx val="0"/>
          <c:order val="0"/>
          <c:dLbls>
            <c:dLbl>
              <c:idx val="0"/>
              <c:layout>
                <c:manualLayout>
                  <c:x val="-0.138811242344707"/>
                  <c:y val="0.190290181379085"/>
                </c:manualLayout>
              </c:layout>
              <c:tx>
                <c:rich>
                  <a:bodyPr/>
                  <a:lstStyle/>
                  <a:p>
                    <a:r>
                      <a:rPr lang="ru-RU" sz="2000" baseline="0"/>
                      <a:t> &lt;0,02 мг/л</a:t>
                    </a:r>
                    <a:endParaRPr lang="en-US" sz="1400"/>
                  </a:p>
                </c:rich>
              </c:tx>
              <c:showLegendKey val="0"/>
              <c:showVal val="0"/>
              <c:showCatName val="1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0.208317475940507"/>
                  <c:y val="-0.140648034011723"/>
                </c:manualLayout>
              </c:layout>
              <c:tx>
                <c:rich>
                  <a:bodyPr/>
                  <a:lstStyle/>
                  <a:p>
                    <a:r>
                      <a:rPr lang="ru-RU" sz="2000" baseline="0"/>
                      <a:t> 0,02-0,5 мг/л</a:t>
                    </a:r>
                    <a:endParaRPr lang="en-US" sz="1800"/>
                  </a:p>
                </c:rich>
              </c:tx>
              <c:showLegendKey val="0"/>
              <c:showVal val="0"/>
              <c:showCatName val="1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0.18611186120703"/>
                  <c:y val="-0.102771983345014"/>
                </c:manualLayout>
              </c:layout>
              <c:tx>
                <c:rich>
                  <a:bodyPr/>
                  <a:lstStyle/>
                  <a:p>
                    <a:r>
                      <a:rPr lang="ru-RU" sz="2000"/>
                      <a:t>0,5-4 мг/л</a:t>
                    </a:r>
                    <a:endParaRPr lang="en-US" sz="1400"/>
                  </a:p>
                </c:rich>
              </c:tx>
              <c:showLegendKey val="0"/>
              <c:showVal val="0"/>
              <c:showCatName val="1"/>
              <c:showSerName val="0"/>
              <c:showPercent val="0"/>
              <c:showBubbleSize val="0"/>
            </c:dLbl>
            <c:dLbl>
              <c:idx val="3"/>
              <c:layout/>
              <c:tx>
                <c:rich>
                  <a:bodyPr/>
                  <a:lstStyle/>
                  <a:p>
                    <a:r>
                      <a:rPr lang="ru-RU" sz="2000"/>
                      <a:t>&gt;4  мг/л</a:t>
                    </a:r>
                    <a:endParaRPr lang="en-US" sz="1400"/>
                  </a:p>
                </c:rich>
              </c:tx>
              <c:showLegendKey val="0"/>
              <c:showVal val="0"/>
              <c:showCatName val="1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2000"/>
                </a:pPr>
                <a:endParaRPr lang="en-US"/>
              </a:p>
            </c:txPr>
            <c:showLegendKey val="0"/>
            <c:showVal val="0"/>
            <c:showCatName val="1"/>
            <c:showSerName val="0"/>
            <c:showPercent val="0"/>
            <c:showBubbleSize val="0"/>
            <c:showLeaderLines val="1"/>
          </c:dLbls>
          <c:val>
            <c:numRef>
              <c:f>'[Chart 2 in Microsoft Office Word]Sheet2'!$A$1:$A$4</c:f>
              <c:numCache>
                <c:formatCode>General</c:formatCode>
                <c:ptCount val="4"/>
                <c:pt idx="0">
                  <c:v>8.0</c:v>
                </c:pt>
                <c:pt idx="1">
                  <c:v>11.0</c:v>
                </c:pt>
                <c:pt idx="2">
                  <c:v>18.0</c:v>
                </c:pt>
                <c:pt idx="3">
                  <c:v>3.0</c:v>
                </c:pt>
              </c:numCache>
            </c:numRef>
          </c:val>
        </c:ser>
        <c:dLbls>
          <c:showLegendKey val="0"/>
          <c:showVal val="0"/>
          <c:showCatName val="1"/>
          <c:showSerName val="0"/>
          <c:showPercent val="0"/>
          <c:showBubbleSize val="0"/>
          <c:showLeaderLines val="1"/>
        </c:dLbls>
        <c:firstSliceAng val="0"/>
      </c:pieChart>
    </c:plotArea>
    <c:plotVisOnly val="1"/>
    <c:dispBlanksAs val="gap"/>
    <c:showDLblsOverMax val="0"/>
  </c:chart>
  <c:externalData r:id="rId1">
    <c:autoUpdate val="0"/>
  </c:externalData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png"/><Relationship Id="rId2" Type="http://schemas.openxmlformats.org/officeDocument/2006/relationships/image" Target="../media/image14.png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0.1453</cdr:x>
      <cdr:y>0.78947</cdr:y>
    </cdr:from>
    <cdr:to>
      <cdr:x>0.95967</cdr:x>
      <cdr:y>0.78978</cdr:y>
    </cdr:to>
    <cdr:cxnSp macro="">
      <cdr:nvCxnSpPr>
        <cdr:cNvPr id="3" name="Прямая соединительная линия 2"/>
        <cdr:cNvCxnSpPr/>
      </cdr:nvCxnSpPr>
      <cdr:spPr>
        <a:xfrm xmlns:a="http://schemas.openxmlformats.org/drawingml/2006/main" flipV="1">
          <a:off x="1224136" y="4320480"/>
          <a:ext cx="6861047" cy="1650"/>
        </a:xfrm>
        <a:prstGeom xmlns:a="http://schemas.openxmlformats.org/drawingml/2006/main" prst="line">
          <a:avLst/>
        </a:prstGeom>
      </cdr:spPr>
      <cdr:style>
        <a:lnRef xmlns:a="http://schemas.openxmlformats.org/drawingml/2006/main" idx="2">
          <a:schemeClr val="accent2"/>
        </a:lnRef>
        <a:fillRef xmlns:a="http://schemas.openxmlformats.org/drawingml/2006/main" idx="0">
          <a:schemeClr val="accent2"/>
        </a:fillRef>
        <a:effectRef xmlns:a="http://schemas.openxmlformats.org/drawingml/2006/main" idx="1">
          <a:schemeClr val="accent2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0.85139</cdr:x>
      <cdr:y>0.52261</cdr:y>
    </cdr:from>
    <cdr:to>
      <cdr:x>1</cdr:x>
      <cdr:y>0.95871</cdr:y>
    </cdr:to>
    <cdr:sp macro="" textlink="">
      <cdr:nvSpPr>
        <cdr:cNvPr id="5" name="Надпись 4"/>
        <cdr:cNvSpPr txBox="1"/>
      </cdr:nvSpPr>
      <cdr:spPr>
        <a:xfrm xmlns:a="http://schemas.openxmlformats.org/drawingml/2006/main">
          <a:off x="5825067" y="1095798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ru-RU" sz="1100"/>
        </a:p>
      </cdr:txBody>
    </cdr:sp>
  </cdr:relSizeAnchor>
  <cdr:relSizeAnchor xmlns:cdr="http://schemas.openxmlformats.org/drawingml/2006/chartDrawing">
    <cdr:from>
      <cdr:x>0.86325</cdr:x>
      <cdr:y>0.69737</cdr:y>
    </cdr:from>
    <cdr:to>
      <cdr:x>0.99087</cdr:x>
      <cdr:y>0.8609</cdr:y>
    </cdr:to>
    <cdr:sp macro="" textlink="">
      <cdr:nvSpPr>
        <cdr:cNvPr id="6" name="Надпись 5"/>
        <cdr:cNvSpPr txBox="1"/>
      </cdr:nvSpPr>
      <cdr:spPr>
        <a:xfrm xmlns:a="http://schemas.openxmlformats.org/drawingml/2006/main">
          <a:off x="7272808" y="3816424"/>
          <a:ext cx="1075190" cy="89493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1600" b="1" dirty="0"/>
            <a:t>ПДК=0,5</a:t>
          </a:r>
          <a:r>
            <a:rPr lang="ru-RU" sz="1600" b="1" baseline="0" dirty="0"/>
            <a:t>мг/л</a:t>
          </a:r>
          <a:endParaRPr lang="ru-RU" sz="1600" b="1" dirty="0"/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0.07627</cdr:x>
      <cdr:y>0.78861</cdr:y>
    </cdr:from>
    <cdr:to>
      <cdr:x>0.97458</cdr:x>
      <cdr:y>0.78861</cdr:y>
    </cdr:to>
    <cdr:cxnSp macro="">
      <cdr:nvCxnSpPr>
        <cdr:cNvPr id="3" name="Straight Connector 2"/>
        <cdr:cNvCxnSpPr/>
      </cdr:nvCxnSpPr>
      <cdr:spPr>
        <a:xfrm xmlns:a="http://schemas.openxmlformats.org/drawingml/2006/main">
          <a:off x="648072" y="4464496"/>
          <a:ext cx="7632848" cy="0"/>
        </a:xfrm>
        <a:prstGeom xmlns:a="http://schemas.openxmlformats.org/drawingml/2006/main" prst="line">
          <a:avLst/>
        </a:prstGeom>
      </cdr:spPr>
      <cdr:style>
        <a:lnRef xmlns:a="http://schemas.openxmlformats.org/drawingml/2006/main" idx="2">
          <a:schemeClr val="accent2"/>
        </a:lnRef>
        <a:fillRef xmlns:a="http://schemas.openxmlformats.org/drawingml/2006/main" idx="0">
          <a:schemeClr val="accent2"/>
        </a:fillRef>
        <a:effectRef xmlns:a="http://schemas.openxmlformats.org/drawingml/2006/main" idx="1">
          <a:schemeClr val="accent2"/>
        </a:effectRef>
        <a:fontRef xmlns:a="http://schemas.openxmlformats.org/drawingml/2006/main" idx="minor">
          <a:schemeClr val="tx1"/>
        </a:fontRef>
      </cdr:style>
    </cdr:cxn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EC0F6B2D-39A1-46C4-A0AD-4C4EE208BE4B}" type="datetimeFigureOut">
              <a:rPr lang="ru-RU"/>
              <a:pPr>
                <a:defRPr/>
              </a:pPr>
              <a:t>22.02.17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F189CCD4-B037-413B-9F79-49119307491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307640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4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ru-RU" smtClean="0"/>
              <a:t>Фото по нитритам у кати</a:t>
            </a:r>
          </a:p>
        </p:txBody>
      </p:sp>
      <p:sp>
        <p:nvSpPr>
          <p:cNvPr id="22531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3043940-2FEA-4198-9735-64F6474C9F76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02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ru-RU" smtClean="0"/>
              <a:t>То что желтое</a:t>
            </a:r>
          </a:p>
        </p:txBody>
      </p:sp>
      <p:sp>
        <p:nvSpPr>
          <p:cNvPr id="27651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ACD48C6-CC69-4C53-BAFF-32F7F7FE97B0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A6AF377-8273-442B-8A08-2228994FEDAA}" type="datetimeFigureOut">
              <a:rPr lang="ru-RU" smtClean="0"/>
              <a:pPr>
                <a:defRPr/>
              </a:pPr>
              <a:t>22.02.17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82A3908-6673-42C4-BBD7-C91E1621029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67136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.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9464F6D-2551-478E-9321-53143255F9E6}" type="datetimeFigureOut">
              <a:rPr lang="ru-RU" smtClean="0"/>
              <a:pPr>
                <a:defRPr/>
              </a:pPr>
              <a:t>22.02.17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832EAE1-192D-47D5-85E6-BE34A468701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77799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. загол.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9464F6D-2551-478E-9321-53143255F9E6}" type="datetimeFigureOut">
              <a:rPr lang="ru-RU" smtClean="0"/>
              <a:pPr>
                <a:defRPr/>
              </a:pPr>
              <a:t>22.02.17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832EAE1-192D-47D5-85E6-BE34A468701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88576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265E08A-9C1A-49CA-A4BD-603047F970B5}" type="datetimeFigureOut">
              <a:rPr lang="ru-RU" smtClean="0"/>
              <a:pPr>
                <a:defRPr/>
              </a:pPr>
              <a:t>22.02.17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82598B5-395E-4293-8FDE-022A83ED393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97085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B01CF62-6254-4B4D-88F8-E78EF65DD842}" type="datetimeFigureOut">
              <a:rPr lang="ru-RU" smtClean="0"/>
              <a:pPr>
                <a:defRPr/>
              </a:pPr>
              <a:t>22.02.17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F460E94-9BC4-4665-92C4-C739A41EBDE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70529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06228FE-EA16-48E8-8798-D99D00240CE4}" type="datetimeFigureOut">
              <a:rPr lang="ru-RU" smtClean="0"/>
              <a:pPr>
                <a:defRPr/>
              </a:pPr>
              <a:t>22.02.17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238DC6B-4460-4B26-9A0B-0C1EEFFFFFA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42290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C3BA70B-7CE6-4A51-9AC2-590A572221DB}" type="datetimeFigureOut">
              <a:rPr lang="ru-RU" smtClean="0"/>
              <a:pPr>
                <a:defRPr/>
              </a:pPr>
              <a:t>22.02.17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7385939-676F-4420-BB95-54E37154919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88215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4D284E4-38CB-4A64-A0FD-A3848449EA02}" type="datetimeFigureOut">
              <a:rPr lang="ru-RU" smtClean="0"/>
              <a:pPr>
                <a:defRPr/>
              </a:pPr>
              <a:t>22.02.17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55EC0EC-E185-4317-ADF3-AAB67B35D30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89743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9464F6D-2551-478E-9321-53143255F9E6}" type="datetimeFigureOut">
              <a:rPr lang="ru-RU" smtClean="0"/>
              <a:pPr>
                <a:defRPr/>
              </a:pPr>
              <a:t>22.02.17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832EAE1-192D-47D5-85E6-BE34A468701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07886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96B383D-FD2B-45DB-A7AF-8E93B0D9540B}" type="datetimeFigureOut">
              <a:rPr lang="ru-RU" smtClean="0"/>
              <a:pPr>
                <a:defRPr/>
              </a:pPr>
              <a:t>22.02.17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29FF26-20D8-4C77-A58E-106A514640C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92478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2D54E40-2D2B-4D3C-B062-77694DCFE5DC}" type="datetimeFigureOut">
              <a:rPr lang="ru-RU" smtClean="0"/>
              <a:pPr>
                <a:defRPr/>
              </a:pPr>
              <a:t>22.02.17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3DCCE2D-1821-4E9A-AD20-2BE7320F0E6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69673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E9464F6D-2551-478E-9321-53143255F9E6}" type="datetimeFigureOut">
              <a:rPr lang="ru-RU" smtClean="0"/>
              <a:pPr>
                <a:defRPr/>
              </a:pPr>
              <a:t>22.02.17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B832EAE1-192D-47D5-85E6-BE34A468701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71333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8" r:id="rId1"/>
    <p:sldLayoutId id="2147483729" r:id="rId2"/>
    <p:sldLayoutId id="2147483730" r:id="rId3"/>
    <p:sldLayoutId id="2147483731" r:id="rId4"/>
    <p:sldLayoutId id="2147483732" r:id="rId5"/>
    <p:sldLayoutId id="2147483733" r:id="rId6"/>
    <p:sldLayoutId id="2147483734" r:id="rId7"/>
    <p:sldLayoutId id="2147483735" r:id="rId8"/>
    <p:sldLayoutId id="2147483736" r:id="rId9"/>
    <p:sldLayoutId id="2147483737" r:id="rId10"/>
    <p:sldLayoutId id="2147483738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9.png"/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10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11.png"/><Relationship Id="rId3" Type="http://schemas.openxmlformats.org/officeDocument/2006/relationships/image" Target="../media/image7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chart" Target="../charts/char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1.docx"/><Relationship Id="rId4" Type="http://schemas.openxmlformats.org/officeDocument/2006/relationships/image" Target="../media/image13.png"/><Relationship Id="rId5" Type="http://schemas.openxmlformats.org/officeDocument/2006/relationships/package" Target="../embeddings/Microsoft_Word_Document2.docx"/><Relationship Id="rId6" Type="http://schemas.openxmlformats.org/officeDocument/2006/relationships/image" Target="../media/image14.png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5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jpe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1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3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836712"/>
            <a:ext cx="8170862" cy="1863080"/>
          </a:xfrm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  <a:noAutofit/>
          </a:bodyPr>
          <a:lstStyle/>
          <a:p>
            <a:r>
              <a:rPr lang="ru-RU" sz="3600" b="1" dirty="0"/>
              <a:t>Определение содержания ионов аммония колориметрическим методом в отдельных водных объектах Ленинградской области и </a:t>
            </a:r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sz="3600" b="1" dirty="0" smtClean="0"/>
              <a:t>Санкт</a:t>
            </a:r>
            <a:r>
              <a:rPr lang="ru-RU" sz="3600" b="1" dirty="0"/>
              <a:t>-Петербурга</a:t>
            </a:r>
            <a:r>
              <a:rPr lang="ru-RU" sz="3600" dirty="0"/>
              <a:t> </a:t>
            </a:r>
            <a:endParaRPr lang="ru-RU" sz="3600" dirty="0" smtClean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5362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15616" y="4941168"/>
            <a:ext cx="7854950" cy="1609725"/>
          </a:xfrm>
        </p:spPr>
        <p:txBody>
          <a:bodyPr/>
          <a:lstStyle/>
          <a:p>
            <a:pPr marL="26988" algn="r" eaLnBrk="1" hangingPunct="1">
              <a:lnSpc>
                <a:spcPct val="80000"/>
              </a:lnSpc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</a:rPr>
              <a:t>Выполнила: Кукушкина Екатерина </a:t>
            </a:r>
          </a:p>
          <a:p>
            <a:pPr marL="26988" algn="r" eaLnBrk="1" hangingPunct="1">
              <a:lnSpc>
                <a:spcPct val="80000"/>
              </a:lnSpc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</a:rPr>
              <a:t>ГБОУ СОШ №639</a:t>
            </a:r>
          </a:p>
          <a:p>
            <a:pPr marL="26988" algn="r" eaLnBrk="1" hangingPunct="1">
              <a:lnSpc>
                <a:spcPct val="80000"/>
              </a:lnSpc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</a:rPr>
              <a:t>Научные руководители: </a:t>
            </a:r>
          </a:p>
          <a:p>
            <a:pPr marL="26988" algn="r" eaLnBrk="1" hangingPunct="1">
              <a:lnSpc>
                <a:spcPct val="80000"/>
              </a:lnSpc>
            </a:pPr>
            <a:r>
              <a:rPr lang="ru-RU" sz="2400" dirty="0" err="1" smtClean="0">
                <a:solidFill>
                  <a:schemeClr val="tx1"/>
                </a:solidFill>
                <a:latin typeface="Times New Roman" pitchFamily="18" charset="0"/>
              </a:rPr>
              <a:t>Савёлова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</a:rPr>
              <a:t> М.А., </a:t>
            </a:r>
            <a:r>
              <a:rPr lang="ru-RU" sz="2400" dirty="0" err="1" smtClean="0">
                <a:solidFill>
                  <a:schemeClr val="tx1"/>
                </a:solidFill>
                <a:latin typeface="Times New Roman" pitchFamily="18" charset="0"/>
              </a:rPr>
              <a:t>Легина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</a:rPr>
              <a:t> М.Ю.</a:t>
            </a:r>
            <a:endParaRPr lang="ru-RU" sz="2400" dirty="0">
              <a:solidFill>
                <a:schemeClr val="tx1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2"/>
          <p:cNvSpPr>
            <a:spLocks noGrp="1"/>
          </p:cNvSpPr>
          <p:nvPr>
            <p:ph type="title"/>
          </p:nvPr>
        </p:nvSpPr>
        <p:spPr bwMode="auto">
          <a:xfrm>
            <a:off x="1258888" y="260350"/>
            <a:ext cx="7499350" cy="1143000"/>
          </a:xfrm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  <a:normAutofit fontScale="90000"/>
          </a:bodyPr>
          <a:lstStyle/>
          <a:p>
            <a:pPr algn="ctr" eaLnBrk="1" hangingPunct="1"/>
            <a:r>
              <a:rPr lang="ru-RU" sz="3600" b="1" dirty="0" smtClean="0">
                <a:solidFill>
                  <a:schemeClr val="tx1"/>
                </a:solidFill>
                <a:effectLst/>
                <a:latin typeface="Times New Roman" pitchFamily="18" charset="0"/>
              </a:rPr>
              <a:t>Практическое применение колориметрического метода</a:t>
            </a:r>
            <a:endParaRPr lang="ru-RU" sz="3600" dirty="0" smtClean="0"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0482" name="Rectangle 3"/>
          <p:cNvSpPr>
            <a:spLocks noGrp="1"/>
          </p:cNvSpPr>
          <p:nvPr>
            <p:ph idx="1"/>
          </p:nvPr>
        </p:nvSpPr>
        <p:spPr>
          <a:xfrm>
            <a:off x="1403648" y="1412776"/>
            <a:ext cx="7499350" cy="3096344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ru-RU" sz="2800" dirty="0" smtClean="0">
                <a:latin typeface="Times New Roman" pitchFamily="18" charset="0"/>
              </a:rPr>
              <a:t>1) подготовить посуду и спектральный прибор (прогреть в течение 30 мин прибор, промыть кюветы)</a:t>
            </a:r>
          </a:p>
        </p:txBody>
      </p:sp>
      <p:pic>
        <p:nvPicPr>
          <p:cNvPr id="60417" name="Рисунок 1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2852936"/>
            <a:ext cx="5715000" cy="37925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115616" y="548680"/>
            <a:ext cx="7756125" cy="8002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/>
              <a:t>2) подготовить пробу для анализа (фильтрование</a:t>
            </a:r>
            <a:r>
              <a:rPr lang="ru-RU" dirty="0"/>
              <a:t>)</a:t>
            </a:r>
          </a:p>
          <a:p>
            <a:endParaRPr lang="ru-RU" dirty="0"/>
          </a:p>
        </p:txBody>
      </p:sp>
      <p:pic>
        <p:nvPicPr>
          <p:cNvPr id="2" name="Изображение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91880" y="4509120"/>
            <a:ext cx="5523805" cy="2066156"/>
          </a:xfrm>
          <a:prstGeom prst="rect">
            <a:avLst/>
          </a:prstGeom>
        </p:spPr>
      </p:pic>
      <p:pic>
        <p:nvPicPr>
          <p:cNvPr id="4" name="Изображение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5536" y="1412776"/>
            <a:ext cx="4997375" cy="280831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99592" y="260648"/>
            <a:ext cx="5709616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3) </a:t>
            </a:r>
            <a:r>
              <a:rPr lang="ru-RU" sz="2800" dirty="0"/>
              <a:t>добавить необходимые </a:t>
            </a:r>
            <a:r>
              <a:rPr lang="ru-RU" sz="2800" dirty="0" smtClean="0"/>
              <a:t>реактивы</a:t>
            </a:r>
            <a:r>
              <a:rPr lang="ru-RU" sz="2800" dirty="0"/>
              <a:t/>
            </a:r>
            <a:br>
              <a:rPr lang="ru-RU" sz="2800" dirty="0"/>
            </a:br>
            <a:endParaRPr lang="ru-RU" sz="2800" dirty="0"/>
          </a:p>
        </p:txBody>
      </p:sp>
      <p:pic>
        <p:nvPicPr>
          <p:cNvPr id="6" name="Рисунок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1124744"/>
            <a:ext cx="6172200" cy="463105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395536" y="548681"/>
            <a:ext cx="8153400" cy="2736304"/>
          </a:xfrm>
        </p:spPr>
        <p:txBody>
          <a:bodyPr/>
          <a:lstStyle/>
          <a:p>
            <a:pPr marL="82550" indent="0">
              <a:buNone/>
            </a:pPr>
            <a:r>
              <a:rPr lang="ru-RU" sz="2800" dirty="0" smtClean="0">
                <a:latin typeface="Times New Roman" pitchFamily="18" charset="0"/>
              </a:rPr>
              <a:t>4)</a:t>
            </a:r>
            <a:r>
              <a:rPr lang="ru-RU" sz="2800" dirty="0" err="1" smtClean="0">
                <a:latin typeface="Times New Roman" pitchFamily="18" charset="0"/>
              </a:rPr>
              <a:t>фотометрировать</a:t>
            </a:r>
            <a:r>
              <a:rPr lang="ru-RU" sz="2800" dirty="0" smtClean="0">
                <a:latin typeface="Times New Roman" pitchFamily="18" charset="0"/>
              </a:rPr>
              <a:t> </a:t>
            </a:r>
            <a:r>
              <a:rPr lang="ru-RU" sz="2800" dirty="0">
                <a:latin typeface="Times New Roman" pitchFamily="18" charset="0"/>
              </a:rPr>
              <a:t>после протекания реакции с использованием спектрального прибора с необходимыми длиной волны и длиной оптического пути (регулируется выбором кюветы</a:t>
            </a:r>
            <a:r>
              <a:rPr lang="ru-RU" sz="2800" dirty="0" smtClean="0">
                <a:latin typeface="Times New Roman" pitchFamily="18" charset="0"/>
              </a:rPr>
              <a:t>)</a:t>
            </a:r>
            <a:endParaRPr lang="ru-RU" sz="2800" dirty="0">
              <a:latin typeface="Times New Roman" pitchFamily="18" charset="0"/>
            </a:endParaRPr>
          </a:p>
          <a:p>
            <a:endParaRPr lang="ru-RU" dirty="0"/>
          </a:p>
        </p:txBody>
      </p:sp>
      <p:pic>
        <p:nvPicPr>
          <p:cNvPr id="5" name="Рисунок 2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2996952"/>
            <a:ext cx="4697943" cy="324036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1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681" y="3965647"/>
            <a:ext cx="4304379" cy="28564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027525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5" name="Rectangle 2"/>
          <p:cNvSpPr>
            <a:spLocks/>
          </p:cNvSpPr>
          <p:nvPr/>
        </p:nvSpPr>
        <p:spPr bwMode="auto">
          <a:xfrm>
            <a:off x="468313" y="188913"/>
            <a:ext cx="8208962" cy="1773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ru-RU" sz="2800" dirty="0"/>
          </a:p>
        </p:txBody>
      </p:sp>
      <p:sp>
        <p:nvSpPr>
          <p:cNvPr id="2" name="TextBox 1"/>
          <p:cNvSpPr txBox="1"/>
          <p:nvPr/>
        </p:nvSpPr>
        <p:spPr>
          <a:xfrm>
            <a:off x="683568" y="0"/>
            <a:ext cx="8249775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err="1"/>
              <a:t>Градуировочный</a:t>
            </a:r>
            <a:r>
              <a:rPr lang="ru-RU" sz="3200" b="1" dirty="0"/>
              <a:t> график на ионы аммония</a:t>
            </a:r>
            <a:endParaRPr lang="ru-RU" sz="3200" dirty="0"/>
          </a:p>
          <a:p>
            <a:endParaRPr lang="ru-RU" dirty="0"/>
          </a:p>
        </p:txBody>
      </p:sp>
      <p:graphicFrame>
        <p:nvGraphicFramePr>
          <p:cNvPr id="4" name="Диаграмма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19852917"/>
              </p:ext>
            </p:extLst>
          </p:nvPr>
        </p:nvGraphicFramePr>
        <p:xfrm>
          <a:off x="251520" y="836713"/>
          <a:ext cx="6696744" cy="48245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6516216" y="5713071"/>
            <a:ext cx="2627784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70000"/>
              </a:lnSpc>
            </a:pPr>
            <a:r>
              <a:rPr lang="ru-RU" sz="2000" dirty="0"/>
              <a:t>С=7,0445*D-3,5425</a:t>
            </a:r>
          </a:p>
          <a:p>
            <a:pPr>
              <a:lnSpc>
                <a:spcPct val="70000"/>
              </a:lnSpc>
            </a:pPr>
            <a:r>
              <a:rPr lang="ru-RU" sz="2000" dirty="0"/>
              <a:t> </a:t>
            </a:r>
          </a:p>
          <a:p>
            <a:pPr>
              <a:lnSpc>
                <a:spcPct val="70000"/>
              </a:lnSpc>
            </a:pPr>
            <a:r>
              <a:rPr lang="ru-RU" sz="2000" dirty="0"/>
              <a:t>ПДК </a:t>
            </a:r>
            <a:r>
              <a:rPr lang="ru-RU" sz="2000" dirty="0" smtClean="0"/>
              <a:t>(</a:t>
            </a:r>
            <a:r>
              <a:rPr lang="en-US" sz="2000" dirty="0" smtClean="0"/>
              <a:t>NH</a:t>
            </a:r>
            <a:r>
              <a:rPr lang="en-US" sz="2000" baseline="-25000" dirty="0" smtClean="0"/>
              <a:t>4</a:t>
            </a:r>
            <a:r>
              <a:rPr lang="en-US" sz="2000" baseline="30000" dirty="0" smtClean="0"/>
              <a:t>+</a:t>
            </a:r>
            <a:r>
              <a:rPr lang="ru-RU" sz="2000" dirty="0" smtClean="0"/>
              <a:t>)</a:t>
            </a:r>
            <a:r>
              <a:rPr lang="en-US" sz="2000" dirty="0"/>
              <a:t>=</a:t>
            </a:r>
            <a:r>
              <a:rPr lang="ru-RU" sz="2000" dirty="0" smtClean="0"/>
              <a:t> </a:t>
            </a:r>
            <a:r>
              <a:rPr lang="en-US" sz="2000" dirty="0" smtClean="0"/>
              <a:t>0,5 </a:t>
            </a:r>
            <a:r>
              <a:rPr lang="ru-RU" sz="2000" dirty="0" smtClean="0"/>
              <a:t>мг</a:t>
            </a:r>
            <a:r>
              <a:rPr lang="ru-RU" sz="2000" dirty="0"/>
              <a:t>/л</a:t>
            </a:r>
          </a:p>
          <a:p>
            <a:endParaRPr lang="ru-RU" sz="20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2"/>
          <p:cNvSpPr>
            <a:spLocks noGrp="1"/>
          </p:cNvSpPr>
          <p:nvPr>
            <p:ph type="title"/>
          </p:nvPr>
        </p:nvSpPr>
        <p:spPr bwMode="auto"/>
        <p:txBody>
          <a:bodyPr vert="horz" wrap="square" lIns="91440" tIns="45720" rIns="91440" bIns="45720" numCol="1" anchorCtr="0" compatLnSpc="1">
            <a:prstTxWarp prst="textNoShape">
              <a:avLst/>
            </a:prstTxWarp>
            <a:normAutofit/>
          </a:bodyPr>
          <a:lstStyle/>
          <a:p>
            <a:pPr eaLnBrk="1" hangingPunct="1"/>
            <a:endParaRPr lang="ru-RU" sz="3900" b="1" dirty="0" smtClean="0">
              <a:effectLst/>
              <a:latin typeface="Times New Roman" pitchFamily="18" charset="0"/>
            </a:endParaRPr>
          </a:p>
        </p:txBody>
      </p:sp>
      <p:sp>
        <p:nvSpPr>
          <p:cNvPr id="24578" name="Rectangle 3"/>
          <p:cNvSpPr>
            <a:spLocks noGrp="1"/>
          </p:cNvSpPr>
          <p:nvPr>
            <p:ph idx="1"/>
          </p:nvPr>
        </p:nvSpPr>
        <p:spPr>
          <a:xfrm>
            <a:off x="1403648" y="5417840"/>
            <a:ext cx="7499350" cy="144016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u-RU" sz="2400" dirty="0"/>
              <a:t>Фотография растворов с известной концентрацией аммония для калибровки </a:t>
            </a:r>
            <a:endParaRPr lang="ru-RU" sz="2400" dirty="0" smtClean="0">
              <a:latin typeface="Times New Roman" pitchFamily="18" charset="0"/>
            </a:endParaRPr>
          </a:p>
        </p:txBody>
      </p:sp>
      <p:pic>
        <p:nvPicPr>
          <p:cNvPr id="4" name="Рисунок 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260648"/>
            <a:ext cx="6160973" cy="504056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96305101"/>
              </p:ext>
            </p:extLst>
          </p:nvPr>
        </p:nvGraphicFramePr>
        <p:xfrm>
          <a:off x="14457" y="188640"/>
          <a:ext cx="4536504" cy="655756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7" name="Document" r:id="rId3" imgW="6362700" imgH="9194800" progId="Word.Document.12">
                  <p:embed/>
                </p:oleObj>
              </mc:Choice>
              <mc:Fallback>
                <p:oleObj name="Document" r:id="rId3" imgW="6362700" imgH="919480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4457" y="188640"/>
                        <a:ext cx="4536504" cy="655756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21010760"/>
              </p:ext>
            </p:extLst>
          </p:nvPr>
        </p:nvGraphicFramePr>
        <p:xfrm>
          <a:off x="4635343" y="260648"/>
          <a:ext cx="4508657" cy="648072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8" name="Document" r:id="rId5" imgW="6362700" imgH="9144000" progId="Word.Document.12">
                  <p:embed/>
                </p:oleObj>
              </mc:Choice>
              <mc:Fallback>
                <p:oleObj name="Document" r:id="rId5" imgW="6362700" imgH="914400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4635343" y="260648"/>
                        <a:ext cx="4508657" cy="648072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07971065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Рисунок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13956545"/>
              </p:ext>
            </p:extLst>
          </p:nvPr>
        </p:nvGraphicFramePr>
        <p:xfrm>
          <a:off x="0" y="1196752"/>
          <a:ext cx="8964488" cy="54726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679560" y="260648"/>
            <a:ext cx="820787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800" b="1" dirty="0" smtClean="0"/>
              <a:t>Общая диаграмма </a:t>
            </a:r>
            <a:r>
              <a:rPr lang="ru-RU" sz="2800" b="1" dirty="0"/>
              <a:t>концентраций ионов аммония</a:t>
            </a:r>
          </a:p>
        </p:txBody>
      </p:sp>
    </p:spTree>
    <p:extLst>
      <p:ext uri="{BB962C8B-B14F-4D97-AF65-F5344CB8AC3E}">
        <p14:creationId xmlns:p14="http://schemas.microsoft.com/office/powerpoint/2010/main" val="8646739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Рисунок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32479938"/>
              </p:ext>
            </p:extLst>
          </p:nvPr>
        </p:nvGraphicFramePr>
        <p:xfrm>
          <a:off x="467544" y="1052736"/>
          <a:ext cx="8496944" cy="56612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259632" y="332656"/>
            <a:ext cx="704772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Диаграмма концентраций ионов аммония</a:t>
            </a:r>
            <a:endParaRPr lang="ru-RU" sz="2800" b="1" dirty="0"/>
          </a:p>
        </p:txBody>
      </p:sp>
      <p:sp>
        <p:nvSpPr>
          <p:cNvPr id="2" name="TextBox 1"/>
          <p:cNvSpPr txBox="1"/>
          <p:nvPr/>
        </p:nvSpPr>
        <p:spPr>
          <a:xfrm>
            <a:off x="7580793" y="5013176"/>
            <a:ext cx="1569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ПДК=0,5мг/л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8875050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Рисунок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57013759"/>
              </p:ext>
            </p:extLst>
          </p:nvPr>
        </p:nvGraphicFramePr>
        <p:xfrm>
          <a:off x="30628" y="1052736"/>
          <a:ext cx="8784976" cy="554461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611560" y="332656"/>
            <a:ext cx="820891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/>
              <a:t>Диаграмма концентраций </a:t>
            </a:r>
            <a:r>
              <a:rPr lang="ru-RU" sz="2800" b="1" dirty="0" smtClean="0"/>
              <a:t>ионов аммония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8415570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4"/>
          <p:cNvSpPr>
            <a:spLocks noChangeArrowheads="1"/>
          </p:cNvSpPr>
          <p:nvPr/>
        </p:nvSpPr>
        <p:spPr bwMode="auto">
          <a:xfrm>
            <a:off x="1042988" y="522995"/>
            <a:ext cx="8424862" cy="61247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Ins="539580" anchor="ctr">
            <a:spAutoFit/>
          </a:bodyPr>
          <a:lstStyle/>
          <a:p>
            <a:pPr lvl="0"/>
            <a:r>
              <a:rPr lang="ru-RU" sz="2800" b="1" dirty="0"/>
              <a:t>Цель работы: </a:t>
            </a:r>
            <a:r>
              <a:rPr lang="ru-RU" sz="2800" dirty="0"/>
              <a:t>определить содержание ионов аммония в водных объектах Ленинградской области колориметрическим методом и провести анализ полученных </a:t>
            </a:r>
            <a:r>
              <a:rPr lang="ru-RU" sz="2800" dirty="0" smtClean="0"/>
              <a:t>результатов.</a:t>
            </a:r>
            <a:endParaRPr lang="ru-RU" sz="2800" dirty="0"/>
          </a:p>
          <a:p>
            <a:pPr lvl="0"/>
            <a:r>
              <a:rPr lang="ru-RU" sz="2800" b="1" dirty="0"/>
              <a:t>Задачи:</a:t>
            </a:r>
          </a:p>
          <a:p>
            <a:pPr marL="514350" lvl="0" indent="-514350">
              <a:buFont typeface="+mj-lt"/>
              <a:buAutoNum type="arabicParenR"/>
            </a:pPr>
            <a:r>
              <a:rPr lang="ru-RU" sz="2800" dirty="0" smtClean="0"/>
              <a:t>Изучить методику отбора проб воды;</a:t>
            </a:r>
          </a:p>
          <a:p>
            <a:pPr marL="514350" lvl="0" indent="-514350">
              <a:buFont typeface="+mj-lt"/>
              <a:buAutoNum type="arabicParenR"/>
            </a:pPr>
            <a:r>
              <a:rPr lang="ru-RU" sz="2800" dirty="0" smtClean="0"/>
              <a:t>Отобрать </a:t>
            </a:r>
            <a:r>
              <a:rPr lang="ru-RU" sz="2800" dirty="0"/>
              <a:t>пробы на исследуемых водных объектах;</a:t>
            </a:r>
          </a:p>
          <a:p>
            <a:pPr marL="514350" lvl="0" indent="-514350">
              <a:buFont typeface="+mj-lt"/>
              <a:buAutoNum type="arabicParenR"/>
            </a:pPr>
            <a:r>
              <a:rPr lang="ru-RU" sz="2800" dirty="0"/>
              <a:t>Изучить методику колориметрического анализа проб для определения концентраций аммония;</a:t>
            </a:r>
          </a:p>
          <a:p>
            <a:pPr marL="514350" lvl="0" indent="-514350">
              <a:buFont typeface="+mj-lt"/>
              <a:buAutoNum type="arabicParenR"/>
            </a:pPr>
            <a:r>
              <a:rPr lang="ru-RU" sz="2800" dirty="0"/>
              <a:t>Проанализировать отобранные пробы;</a:t>
            </a:r>
          </a:p>
          <a:p>
            <a:pPr marL="514350" lvl="0" indent="-514350">
              <a:buFont typeface="+mj-lt"/>
              <a:buAutoNum type="arabicParenR"/>
            </a:pPr>
            <a:r>
              <a:rPr lang="ru-RU" sz="2800" dirty="0"/>
              <a:t>Сравнить полученные результаты с ПДК и на основании этого сделать выводы о качестве воды</a:t>
            </a:r>
            <a:r>
              <a:rPr lang="ru-RU" sz="2800" dirty="0" smtClean="0"/>
              <a:t>.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12" y="274638"/>
            <a:ext cx="8964488" cy="1143000"/>
          </a:xfrm>
        </p:spPr>
        <p:txBody>
          <a:bodyPr>
            <a:noAutofit/>
          </a:bodyPr>
          <a:lstStyle/>
          <a:p>
            <a:r>
              <a:rPr lang="ru-RU" sz="3600" dirty="0"/>
              <a:t>Диаграмма концентраций ионов аммония в исследуемых водных объектах </a:t>
            </a:r>
            <a:endParaRPr lang="en-US" sz="3600" dirty="0"/>
          </a:p>
        </p:txBody>
      </p:sp>
      <p:graphicFrame>
        <p:nvGraphicFramePr>
          <p:cNvPr id="4" name="Chart 3"/>
          <p:cNvGraphicFramePr/>
          <p:nvPr>
            <p:extLst>
              <p:ext uri="{D42A27DB-BD31-4B8C-83A1-F6EECF244321}">
                <p14:modId xmlns:p14="http://schemas.microsoft.com/office/powerpoint/2010/main" val="4033833923"/>
              </p:ext>
            </p:extLst>
          </p:nvPr>
        </p:nvGraphicFramePr>
        <p:xfrm>
          <a:off x="827584" y="1268760"/>
          <a:ext cx="7632848" cy="54452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39601236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r>
              <a:rPr lang="ru-RU" sz="4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Выводы</a:t>
            </a:r>
          </a:p>
        </p:txBody>
      </p:sp>
      <p:sp>
        <p:nvSpPr>
          <p:cNvPr id="50178" name="Содержимое 5"/>
          <p:cNvSpPr>
            <a:spLocks noGrp="1"/>
          </p:cNvSpPr>
          <p:nvPr>
            <p:ph idx="1"/>
          </p:nvPr>
        </p:nvSpPr>
        <p:spPr>
          <a:xfrm>
            <a:off x="467544" y="1412776"/>
            <a:ext cx="8466906" cy="5112568"/>
          </a:xfrm>
        </p:spPr>
        <p:txBody>
          <a:bodyPr>
            <a:normAutofit fontScale="85000" lnSpcReduction="10000"/>
          </a:bodyPr>
          <a:lstStyle/>
          <a:p>
            <a:pPr marL="425450" lvl="0" indent="-342900">
              <a:buFont typeface="+mj-lt"/>
              <a:buAutoNum type="arabicPeriod"/>
            </a:pPr>
            <a:r>
              <a:rPr lang="ru-RU" sz="2000" dirty="0" smtClean="0">
                <a:latin typeface="Times New Roman"/>
                <a:cs typeface="Times New Roman"/>
              </a:rPr>
              <a:t> </a:t>
            </a:r>
            <a:r>
              <a:rPr lang="ru-RU" sz="2800" dirty="0" smtClean="0">
                <a:latin typeface="Times New Roman"/>
                <a:cs typeface="Times New Roman"/>
              </a:rPr>
              <a:t>В ходе работы изучена методика отбора проб.</a:t>
            </a:r>
          </a:p>
          <a:p>
            <a:pPr marL="425450" lvl="0" indent="-342900">
              <a:buFont typeface="+mj-lt"/>
              <a:buAutoNum type="arabicPeriod"/>
            </a:pPr>
            <a:r>
              <a:rPr lang="ru-RU" sz="2800" dirty="0" smtClean="0">
                <a:latin typeface="Times New Roman"/>
                <a:cs typeface="Times New Roman"/>
              </a:rPr>
              <a:t>Пробы были отобраны в Финском заливе, на Черной речке, реке </a:t>
            </a:r>
            <a:r>
              <a:rPr lang="ru-RU" sz="2800" dirty="0" err="1" smtClean="0">
                <a:latin typeface="Times New Roman"/>
                <a:cs typeface="Times New Roman"/>
              </a:rPr>
              <a:t>Гладышевке</a:t>
            </a:r>
            <a:r>
              <a:rPr lang="ru-RU" sz="2800" dirty="0" smtClean="0">
                <a:latin typeface="Times New Roman"/>
                <a:cs typeface="Times New Roman"/>
              </a:rPr>
              <a:t>, реке Приветной, </a:t>
            </a:r>
            <a:r>
              <a:rPr lang="ru-RU" sz="2800" dirty="0" err="1" smtClean="0">
                <a:latin typeface="Times New Roman"/>
                <a:cs typeface="Times New Roman"/>
              </a:rPr>
              <a:t>Смолячковом</a:t>
            </a:r>
            <a:r>
              <a:rPr lang="ru-RU" sz="2800" dirty="0" smtClean="0">
                <a:latin typeface="Times New Roman"/>
                <a:cs typeface="Times New Roman"/>
              </a:rPr>
              <a:t> ручье, Сестрорецком водохранилище, реке Малая Сестра, Голубых озерах, Суздальских озерах и Щучьем озере.</a:t>
            </a:r>
            <a:endParaRPr lang="en-US" sz="2800" dirty="0" smtClean="0">
              <a:latin typeface="Times New Roman"/>
              <a:cs typeface="Times New Roman"/>
            </a:endParaRPr>
          </a:p>
          <a:p>
            <a:pPr marL="425450" lvl="0" indent="-342900">
              <a:buFont typeface="+mj-lt"/>
              <a:buAutoNum type="arabicPeriod"/>
            </a:pPr>
            <a:r>
              <a:rPr lang="ru-RU" sz="2800" dirty="0" smtClean="0">
                <a:latin typeface="Times New Roman"/>
                <a:cs typeface="Times New Roman"/>
              </a:rPr>
              <a:t>Данной методикой проанализировано 40 проб. По ним получены результаты, приведённые в таблице.</a:t>
            </a:r>
            <a:r>
              <a:rPr lang="en-US" sz="2800" dirty="0" smtClean="0">
                <a:latin typeface="Times New Roman"/>
                <a:cs typeface="Times New Roman"/>
              </a:rPr>
              <a:t> </a:t>
            </a:r>
            <a:endParaRPr lang="ru-RU" sz="2800" dirty="0" smtClean="0">
              <a:latin typeface="Times New Roman"/>
              <a:cs typeface="Times New Roman"/>
            </a:endParaRPr>
          </a:p>
          <a:p>
            <a:pPr marL="425450" lvl="0" indent="-342900">
              <a:buFont typeface="+mj-lt"/>
              <a:buAutoNum type="arabicPeriod"/>
            </a:pPr>
            <a:r>
              <a:rPr lang="ru-RU" sz="2800" dirty="0" smtClean="0">
                <a:latin typeface="Times New Roman"/>
                <a:cs typeface="Times New Roman"/>
              </a:rPr>
              <a:t>Согласно полученным данным в Сестрорецком водохранилище и </a:t>
            </a:r>
            <a:r>
              <a:rPr lang="ru-RU" sz="2800" dirty="0" err="1" smtClean="0">
                <a:latin typeface="Times New Roman"/>
                <a:cs typeface="Times New Roman"/>
              </a:rPr>
              <a:t>Смолячковом</a:t>
            </a:r>
            <a:r>
              <a:rPr lang="ru-RU" sz="2800" dirty="0" smtClean="0">
                <a:latin typeface="Times New Roman"/>
                <a:cs typeface="Times New Roman"/>
              </a:rPr>
              <a:t> ручье концентрация катионов аммония превышает ПДК в 8 раз, что указывает на высокое антропогенное влияние на эти водные объекты.</a:t>
            </a:r>
          </a:p>
          <a:p>
            <a:pPr marL="425450" lvl="0" indent="-342900">
              <a:buFont typeface="+mj-lt"/>
              <a:buAutoNum type="arabicPeriod"/>
            </a:pPr>
            <a:r>
              <a:rPr lang="ru-RU" sz="2800" dirty="0" smtClean="0">
                <a:latin typeface="Times New Roman"/>
                <a:cs typeface="Times New Roman"/>
              </a:rPr>
              <a:t>В пробах, отобранных на Голубых озерах, концентрация катионов аммония минимальна.</a:t>
            </a:r>
          </a:p>
          <a:p>
            <a:pPr marL="539750" indent="-457200" eaLnBrk="1" hangingPunct="1">
              <a:buFont typeface="+mj-lt"/>
              <a:buAutoNum type="arabicPeriod"/>
            </a:pPr>
            <a:endParaRPr lang="ru-RU" sz="2400" dirty="0" smtClean="0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Рекомендации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dirty="0">
                <a:latin typeface="Times New Roman"/>
                <a:cs typeface="Times New Roman"/>
              </a:rPr>
              <a:t>Обратить внимание на точки, где наблюдается превышение ПДК.</a:t>
            </a:r>
          </a:p>
          <a:p>
            <a:pPr lvl="0"/>
            <a:r>
              <a:rPr lang="ru-RU" dirty="0">
                <a:latin typeface="Times New Roman"/>
                <a:cs typeface="Times New Roman"/>
              </a:rPr>
              <a:t>Снизить влияние сточных вод от </a:t>
            </a:r>
            <a:r>
              <a:rPr lang="ru-RU" dirty="0" err="1">
                <a:latin typeface="Times New Roman"/>
                <a:cs typeface="Times New Roman"/>
              </a:rPr>
              <a:t>п.Смолячкова</a:t>
            </a:r>
            <a:r>
              <a:rPr lang="ru-RU" dirty="0">
                <a:latin typeface="Times New Roman"/>
                <a:cs typeface="Times New Roman"/>
              </a:rPr>
              <a:t> и </a:t>
            </a:r>
            <a:r>
              <a:rPr lang="ru-RU" dirty="0" err="1">
                <a:latin typeface="Times New Roman"/>
                <a:cs typeface="Times New Roman"/>
              </a:rPr>
              <a:t>г.Сестрорецк</a:t>
            </a:r>
            <a:r>
              <a:rPr lang="ru-RU" dirty="0">
                <a:latin typeface="Times New Roman"/>
                <a:cs typeface="Times New Roman"/>
              </a:rPr>
              <a:t>.</a:t>
            </a:r>
          </a:p>
          <a:p>
            <a:pPr lvl="0"/>
            <a:r>
              <a:rPr lang="ru-RU" dirty="0">
                <a:latin typeface="Times New Roman"/>
                <a:cs typeface="Times New Roman"/>
              </a:rPr>
              <a:t>Увеличить количество точек мониторинга и частоту отбора.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265883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P7300939.JP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336" b="13336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1359131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225" name="Picture 2" descr="H:\DCIM\Camera\IMG_20151031_14552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25" y="274638"/>
            <a:ext cx="7934325" cy="3940175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8000" dirty="0" smtClean="0">
                <a:solidFill>
                  <a:srgbClr val="0070C0"/>
                </a:solidFill>
                <a:latin typeface="Gabriola" pitchFamily="82" charset="0"/>
              </a:rPr>
              <a:t>Благодарю</a:t>
            </a:r>
            <a:r>
              <a:rPr lang="ru-RU" sz="8000" dirty="0" smtClean="0">
                <a:solidFill>
                  <a:schemeClr val="tx2">
                    <a:satMod val="130000"/>
                  </a:schemeClr>
                </a:solidFill>
                <a:latin typeface="Gabriola" pitchFamily="82" charset="0"/>
              </a:rPr>
              <a:t> </a:t>
            </a:r>
            <a:br>
              <a:rPr lang="ru-RU" sz="8000" dirty="0" smtClean="0">
                <a:solidFill>
                  <a:schemeClr val="tx2">
                    <a:satMod val="130000"/>
                  </a:schemeClr>
                </a:solidFill>
                <a:latin typeface="Gabriola" pitchFamily="82" charset="0"/>
              </a:rPr>
            </a:br>
            <a:r>
              <a:rPr lang="ru-RU" sz="8000" dirty="0" smtClean="0">
                <a:solidFill>
                  <a:srgbClr val="00B0F0"/>
                </a:solidFill>
                <a:latin typeface="Gabriola" pitchFamily="82" charset="0"/>
              </a:rPr>
              <a:t>за внимание</a:t>
            </a:r>
            <a:endParaRPr lang="ru-RU" sz="8000" dirty="0">
              <a:solidFill>
                <a:srgbClr val="00B0F0"/>
              </a:solidFill>
              <a:latin typeface="Gabriola" pitchFamily="82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259632" y="188640"/>
            <a:ext cx="7499350" cy="868362"/>
          </a:xfrm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algn="ctr" eaLnBrk="1" hangingPunct="1"/>
            <a:r>
              <a:rPr lang="ru-RU" sz="40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Показатели качества воды</a:t>
            </a:r>
          </a:p>
        </p:txBody>
      </p:sp>
      <p:sp>
        <p:nvSpPr>
          <p:cNvPr id="6" name="Овал 5"/>
          <p:cNvSpPr/>
          <p:nvPr/>
        </p:nvSpPr>
        <p:spPr>
          <a:xfrm>
            <a:off x="251520" y="1196752"/>
            <a:ext cx="3714776" cy="2857520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r>
              <a:rPr lang="en-US" sz="4000" dirty="0">
                <a:solidFill>
                  <a:srgbClr val="000000"/>
                </a:solidFill>
                <a:latin typeface="Times New Roman" pitchFamily="18" charset="0"/>
              </a:rPr>
              <a:t>NH</a:t>
            </a:r>
            <a:r>
              <a:rPr lang="en-US" sz="4000" baseline="-25000" dirty="0">
                <a:solidFill>
                  <a:srgbClr val="000000"/>
                </a:solidFill>
                <a:latin typeface="Times New Roman" pitchFamily="18" charset="0"/>
              </a:rPr>
              <a:t>4</a:t>
            </a:r>
            <a:r>
              <a:rPr lang="en-US" sz="4000" baseline="30000" dirty="0">
                <a:solidFill>
                  <a:srgbClr val="000000"/>
                </a:solidFill>
                <a:latin typeface="Times New Roman" pitchFamily="18" charset="0"/>
              </a:rPr>
              <a:t>+</a:t>
            </a:r>
          </a:p>
          <a:p>
            <a:pPr algn="ctr"/>
            <a:endParaRPr lang="en-US" baseline="30000" dirty="0">
              <a:solidFill>
                <a:srgbClr val="000000"/>
              </a:solidFill>
              <a:latin typeface="Times New Roman" pitchFamily="18" charset="0"/>
            </a:endParaRPr>
          </a:p>
          <a:p>
            <a:pPr algn="ctr"/>
            <a:r>
              <a:rPr lang="ru-RU" sz="2800" baseline="30000" dirty="0" err="1">
                <a:solidFill>
                  <a:srgbClr val="000000"/>
                </a:solidFill>
                <a:latin typeface="Times New Roman" pitchFamily="18" charset="0"/>
                <a:cs typeface="Arial" charset="0"/>
              </a:rPr>
              <a:t>ПДКрх</a:t>
            </a:r>
            <a:r>
              <a:rPr lang="ru-RU" sz="2800" baseline="30000" dirty="0">
                <a:solidFill>
                  <a:srgbClr val="000000"/>
                </a:solidFill>
                <a:latin typeface="Times New Roman" pitchFamily="18" charset="0"/>
                <a:cs typeface="Arial" charset="0"/>
              </a:rPr>
              <a:t>=0,5 мг/л</a:t>
            </a:r>
            <a:endParaRPr lang="ru-RU" sz="2800" dirty="0">
              <a:solidFill>
                <a:srgbClr val="000000"/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6084168" y="3861048"/>
            <a:ext cx="2232248" cy="26642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4283968" y="1189823"/>
            <a:ext cx="4536504" cy="5632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Аммонийный азот в водах находится, главным образом, в растворенном состоянии в виде ионов аммония и недиссоциированных молекул NH</a:t>
            </a:r>
            <a:r>
              <a:rPr lang="ru-RU" sz="2400" baseline="-25000" dirty="0"/>
              <a:t>4</a:t>
            </a:r>
            <a:r>
              <a:rPr lang="ru-RU" sz="2400" dirty="0"/>
              <a:t>OH, количественное соотношение которых имеет важное экологическое значение. Присутствие в незагрязненных поверхностных водах ионов аммония связано, главным образом, с процессами биохимического разложения белковых веществ, мочевины, </a:t>
            </a:r>
            <a:r>
              <a:rPr lang="ru-RU" sz="2400" dirty="0" err="1"/>
              <a:t>дезаминирования</a:t>
            </a:r>
            <a:r>
              <a:rPr lang="ru-RU" sz="2400" dirty="0"/>
              <a:t> аминокислот. 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404664"/>
            <a:ext cx="7380312" cy="1174100"/>
          </a:xfrm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  <a:normAutofit fontScale="90000"/>
          </a:bodyPr>
          <a:lstStyle/>
          <a:p>
            <a:pPr algn="ctr" eaLnBrk="1" hangingPunct="1"/>
            <a:r>
              <a:rPr lang="ru-RU" sz="4800" cap="none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ОТБОР</a:t>
            </a:r>
            <a:br>
              <a:rPr lang="ru-RU" sz="4800" cap="none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</a:br>
            <a:r>
              <a:rPr lang="ru-RU" sz="4800" cap="none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/>
            </a:r>
            <a:br>
              <a:rPr lang="ru-RU" sz="4800" cap="none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</a:br>
            <a:r>
              <a:rPr lang="ru-RU" sz="4800" cap="none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/>
            </a:r>
            <a:br>
              <a:rPr lang="ru-RU" sz="4800" cap="none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</a:br>
            <a:r>
              <a:rPr lang="ru-RU" sz="4800" cap="none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/>
            </a:r>
            <a:br>
              <a:rPr lang="ru-RU" sz="4800" cap="none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</a:br>
            <a:r>
              <a:rPr lang="ru-RU" sz="4800" cap="none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 </a:t>
            </a:r>
            <a:r>
              <a:rPr lang="ru-RU" sz="48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Отбор </a:t>
            </a:r>
            <a:r>
              <a:rPr lang="ru-RU" sz="4800" cap="none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Проб</a:t>
            </a:r>
          </a:p>
        </p:txBody>
      </p:sp>
      <p:sp>
        <p:nvSpPr>
          <p:cNvPr id="18435" name="Заголовок 1"/>
          <p:cNvSpPr>
            <a:spLocks/>
          </p:cNvSpPr>
          <p:nvPr/>
        </p:nvSpPr>
        <p:spPr bwMode="auto">
          <a:xfrm>
            <a:off x="179512" y="3068960"/>
            <a:ext cx="3097040" cy="31679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>
              <a:lnSpc>
                <a:spcPts val="2000"/>
              </a:lnSpc>
            </a:pPr>
            <a:r>
              <a:rPr lang="ru-RU" sz="2400" dirty="0"/>
              <a:t>Различают отбор проб поверхностный и глубинный. Для последнего используется специальное оборудование – батометр. При поверхностном же отборе воды достаточно промыть емкость и набрать воду</a:t>
            </a:r>
            <a:r>
              <a:rPr lang="ru-RU" sz="2400" dirty="0" smtClean="0"/>
              <a:t>.  При исследовании я использовала поверхностный отбор проб.</a:t>
            </a:r>
            <a:endParaRPr lang="ru-RU" sz="2400" dirty="0"/>
          </a:p>
        </p:txBody>
      </p:sp>
      <p:pic>
        <p:nvPicPr>
          <p:cNvPr id="3" name="Изображение 2" descr="P7300951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3861" y="2492896"/>
            <a:ext cx="5820138" cy="436510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Заголовок 1"/>
          <p:cNvSpPr>
            <a:spLocks noGrp="1"/>
          </p:cNvSpPr>
          <p:nvPr>
            <p:ph type="title" idx="4294967295"/>
          </p:nvPr>
        </p:nvSpPr>
        <p:spPr bwMode="auto">
          <a:xfrm>
            <a:off x="1115616" y="188640"/>
            <a:ext cx="7499350" cy="1143000"/>
          </a:xfrm>
          <a:noFill/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ru-RU" dirty="0" smtClean="0">
                <a:solidFill>
                  <a:srgbClr val="FF0000"/>
                </a:solidFill>
                <a:effectLst/>
                <a:latin typeface="Times New Roman" pitchFamily="18" charset="0"/>
              </a:rPr>
              <a:t>Колориметрический метод</a:t>
            </a:r>
          </a:p>
        </p:txBody>
      </p:sp>
      <p:sp>
        <p:nvSpPr>
          <p:cNvPr id="19458" name="Прямоугольник 2"/>
          <p:cNvSpPr>
            <a:spLocks noChangeArrowheads="1"/>
          </p:cNvSpPr>
          <p:nvPr/>
        </p:nvSpPr>
        <p:spPr bwMode="auto">
          <a:xfrm>
            <a:off x="1042988" y="1412875"/>
            <a:ext cx="7775575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363538" algn="ctr"/>
            <a:r>
              <a:rPr lang="ru-RU" sz="2800" dirty="0"/>
              <a:t>Основан на избирательном поглощении электромагнитных излучений различных участков спектра однородной системой.</a:t>
            </a:r>
          </a:p>
          <a:p>
            <a:pPr indent="363538" algn="ctr"/>
            <a:r>
              <a:rPr lang="ru-RU" sz="2800" dirty="0"/>
              <a:t>Основная характеристика - длина волны </a:t>
            </a:r>
            <a:r>
              <a:rPr lang="ru-RU" sz="2800" dirty="0" err="1"/>
              <a:t>λ</a:t>
            </a:r>
            <a:r>
              <a:rPr lang="ru-RU" sz="2800" dirty="0"/>
              <a:t>(</a:t>
            </a:r>
            <a:r>
              <a:rPr lang="ru-RU" sz="2800" dirty="0" err="1"/>
              <a:t>нм</a:t>
            </a:r>
            <a:r>
              <a:rPr lang="ru-RU" sz="2800" dirty="0"/>
              <a:t>).</a:t>
            </a:r>
          </a:p>
        </p:txBody>
      </p:sp>
      <p:pic>
        <p:nvPicPr>
          <p:cNvPr id="19459" name="Рисунок 3" descr="Описание: Закон Бугера-Ламберта-Бер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11413" y="3500438"/>
            <a:ext cx="6337844" cy="31689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550" y="0"/>
            <a:ext cx="7453313" cy="401638"/>
          </a:xfrm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  <a:normAutofit fontScale="90000"/>
          </a:bodyPr>
          <a:lstStyle/>
          <a:p>
            <a:pPr algn="ctr" eaLnBrk="1" hangingPunct="1">
              <a:defRPr/>
            </a:pPr>
            <a:r>
              <a:rPr lang="ru-RU" sz="2800" cap="none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МЕСТА ОТБОРА ПРОБ</a:t>
            </a:r>
          </a:p>
        </p:txBody>
      </p:sp>
      <p:pic>
        <p:nvPicPr>
          <p:cNvPr id="25602" name="Рисунок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343025"/>
            <a:ext cx="9144000" cy="5514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Заголовок 1"/>
          <p:cNvSpPr>
            <a:spLocks/>
          </p:cNvSpPr>
          <p:nvPr/>
        </p:nvSpPr>
        <p:spPr bwMode="auto">
          <a:xfrm>
            <a:off x="900113" y="765175"/>
            <a:ext cx="7453312" cy="57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>
              <a:lnSpc>
                <a:spcPts val="2000"/>
              </a:lnSpc>
              <a:defRPr/>
            </a:pPr>
            <a:r>
              <a:rPr lang="ru-RU" sz="2400">
                <a:effectLst>
                  <a:outerShdw blurRad="38100" dist="38100" dir="2700000" algn="tl">
                    <a:srgbClr val="C0C0C0"/>
                  </a:outerShdw>
                </a:effectLst>
              </a:rPr>
              <a:t>Голубые озера, в том числе озеро Серебряное и озеро Придорожное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2"/>
          <p:cNvSpPr>
            <a:spLocks noGrp="1"/>
          </p:cNvSpPr>
          <p:nvPr>
            <p:ph type="title"/>
          </p:nvPr>
        </p:nvSpPr>
        <p:spPr bwMode="auto">
          <a:xfrm>
            <a:off x="539552" y="476672"/>
            <a:ext cx="7499350" cy="1143000"/>
          </a:xfrm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algn="ctr"/>
            <a:r>
              <a:rPr lang="ru-RU" sz="4000" dirty="0" smtClean="0">
                <a:solidFill>
                  <a:schemeClr val="tx1"/>
                </a:solidFill>
                <a:effectLst/>
                <a:latin typeface="Times New Roman" pitchFamily="18" charset="0"/>
              </a:rPr>
              <a:t>Река Черная</a:t>
            </a:r>
          </a:p>
        </p:txBody>
      </p:sp>
      <p:pic>
        <p:nvPicPr>
          <p:cNvPr id="27650" name="Рисунок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916832"/>
            <a:ext cx="9144000" cy="49411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2"/>
          <p:cNvSpPr>
            <a:spLocks noGrp="1"/>
          </p:cNvSpPr>
          <p:nvPr>
            <p:ph type="title"/>
          </p:nvPr>
        </p:nvSpPr>
        <p:spPr bwMode="auto">
          <a:xfrm>
            <a:off x="827088" y="549275"/>
            <a:ext cx="7499350" cy="1143000"/>
          </a:xfrm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  <a:normAutofit fontScale="90000"/>
          </a:bodyPr>
          <a:lstStyle/>
          <a:p>
            <a:pPr algn="ctr"/>
            <a:r>
              <a:rPr lang="ru-RU" sz="3600" smtClean="0">
                <a:solidFill>
                  <a:schemeClr val="tx1"/>
                </a:solidFill>
                <a:effectLst/>
                <a:latin typeface="Times New Roman" pitchFamily="18" charset="0"/>
              </a:rPr>
              <a:t>Озеро Гладышевское, река Гладышевка, река Рощинка</a:t>
            </a:r>
          </a:p>
        </p:txBody>
      </p:sp>
      <p:pic>
        <p:nvPicPr>
          <p:cNvPr id="28674" name="Рисунок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062163"/>
            <a:ext cx="9144000" cy="4795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5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688975"/>
            <a:ext cx="9144000" cy="6169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/>
          </p:cNvSpPr>
          <p:nvPr/>
        </p:nvSpPr>
        <p:spPr bwMode="auto">
          <a:xfrm>
            <a:off x="827088" y="188913"/>
            <a:ext cx="7453312" cy="47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>
              <a:lnSpc>
                <a:spcPts val="2000"/>
              </a:lnSpc>
              <a:defRPr/>
            </a:pPr>
            <a:r>
              <a:rPr lang="ru-RU" sz="4000">
                <a:effectLst>
                  <a:outerShdw blurRad="38100" dist="38100" dir="2700000" algn="tl">
                    <a:srgbClr val="C0C0C0"/>
                  </a:outerShdw>
                </a:effectLst>
              </a:rPr>
              <a:t>Финский залив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4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1519</TotalTime>
  <Words>579</Words>
  <Application>Microsoft Macintosh PowerPoint</Application>
  <PresentationFormat>On-screen Show (4:3)</PresentationFormat>
  <Paragraphs>73</Paragraphs>
  <Slides>24</Slides>
  <Notes>2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6" baseType="lpstr">
      <vt:lpstr>Тема Office</vt:lpstr>
      <vt:lpstr>Microsoft Word Document</vt:lpstr>
      <vt:lpstr>Определение содержания ионов аммония колориметрическим методом в отдельных водных объектах Ленинградской области и  Санкт-Петербурга </vt:lpstr>
      <vt:lpstr>PowerPoint Presentation</vt:lpstr>
      <vt:lpstr>Показатели качества воды</vt:lpstr>
      <vt:lpstr>ОТБОР     Отбор Проб</vt:lpstr>
      <vt:lpstr>Колориметрический метод</vt:lpstr>
      <vt:lpstr>МЕСТА ОТБОРА ПРОБ</vt:lpstr>
      <vt:lpstr>Река Черная</vt:lpstr>
      <vt:lpstr>Озеро Гладышевское, река Гладышевка, река Рощинка</vt:lpstr>
      <vt:lpstr>PowerPoint Presentation</vt:lpstr>
      <vt:lpstr>Практическое применение колориметрического метода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Диаграмма концентраций ионов аммония в исследуемых водных объектах </vt:lpstr>
      <vt:lpstr>Выводы</vt:lpstr>
      <vt:lpstr>Рекомендации</vt:lpstr>
      <vt:lpstr>PowerPoint Presentation</vt:lpstr>
      <vt:lpstr>Благодарю  за внимание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Определение концентрации нитрит ионов, ионов аммония и фосфат ионов колориметрическим методом в водных объектах Ленинградской области, Всеволожского района</dc:title>
  <dc:creator>zZz</dc:creator>
  <cp:lastModifiedBy>Сергей</cp:lastModifiedBy>
  <cp:revision>95</cp:revision>
  <dcterms:created xsi:type="dcterms:W3CDTF">2015-11-05T21:11:15Z</dcterms:created>
  <dcterms:modified xsi:type="dcterms:W3CDTF">2017-02-22T04:25:55Z</dcterms:modified>
</cp:coreProperties>
</file>